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8" r:id="rId3"/>
    <p:sldId id="307" r:id="rId4"/>
    <p:sldId id="301" r:id="rId5"/>
    <p:sldId id="281" r:id="rId6"/>
    <p:sldId id="288" r:id="rId7"/>
    <p:sldId id="282" r:id="rId8"/>
    <p:sldId id="283" r:id="rId9"/>
    <p:sldId id="289" r:id="rId10"/>
    <p:sldId id="290" r:id="rId11"/>
    <p:sldId id="291" r:id="rId12"/>
    <p:sldId id="292" r:id="rId13"/>
    <p:sldId id="293" r:id="rId14"/>
    <p:sldId id="303" r:id="rId15"/>
    <p:sldId id="300" r:id="rId16"/>
    <p:sldId id="294" r:id="rId17"/>
    <p:sldId id="295" r:id="rId18"/>
    <p:sldId id="296" r:id="rId19"/>
    <p:sldId id="302" r:id="rId20"/>
    <p:sldId id="299" r:id="rId21"/>
    <p:sldId id="297" r:id="rId22"/>
    <p:sldId id="298" r:id="rId23"/>
    <p:sldId id="278" r:id="rId24"/>
    <p:sldId id="304" r:id="rId25"/>
    <p:sldId id="280" r:id="rId26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59415-1D54-46C5-B174-F390A0A8501D}" type="datetimeFigureOut">
              <a:rPr lang="uk-UA"/>
              <a:pPr>
                <a:defRPr/>
              </a:pPr>
              <a:t>08.01.2020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7FD01-1D93-4A9A-9AB4-7FB803A35AE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D9AEC-6545-4CCB-9F09-F6A8461EE691}" type="datetimeFigureOut">
              <a:rPr lang="uk-UA"/>
              <a:pPr>
                <a:defRPr/>
              </a:pPr>
              <a:t>08.01.2020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532C1-9419-4DF3-B1B8-E679B243657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E9B2B-FBD3-41BD-A88E-F6F53965F06A}" type="datetimeFigureOut">
              <a:rPr lang="uk-UA"/>
              <a:pPr>
                <a:defRPr/>
              </a:pPr>
              <a:t>08.01.2020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39040-44CC-43EF-A78B-E10C45C4CD6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CF80-CA3D-4B5A-9090-78A45458A99C}" type="datetimeFigureOut">
              <a:rPr lang="uk-UA"/>
              <a:pPr>
                <a:defRPr/>
              </a:pPr>
              <a:t>08.01.2020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5C452-81AB-410A-97CA-EA8F93C8413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C9655-BC58-4BF2-A259-E57F40973875}" type="datetimeFigureOut">
              <a:rPr lang="uk-UA"/>
              <a:pPr>
                <a:defRPr/>
              </a:pPr>
              <a:t>08.01.2020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479B9-BD86-4B20-8C41-82C538EFB72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B4993-3AED-498A-9003-05906B0203BD}" type="datetimeFigureOut">
              <a:rPr lang="uk-UA"/>
              <a:pPr>
                <a:defRPr/>
              </a:pPr>
              <a:t>08.01.2020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C6A4F-BEEE-4D2A-8920-74FCD6BE616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F6EDB-9C9B-46D6-B0DD-68E640CFB321}" type="datetimeFigureOut">
              <a:rPr lang="uk-UA"/>
              <a:pPr>
                <a:defRPr/>
              </a:pPr>
              <a:t>08.01.2020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B5D30-79AE-49D5-B7DA-F2F890D7953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14832-A67F-406F-804E-92A757FE2F38}" type="datetimeFigureOut">
              <a:rPr lang="uk-UA"/>
              <a:pPr>
                <a:defRPr/>
              </a:pPr>
              <a:t>08.01.2020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F3188-4221-41A4-8D4B-A50C599298C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90C89-036E-4761-9F3E-F0AAC3269EF3}" type="datetimeFigureOut">
              <a:rPr lang="uk-UA"/>
              <a:pPr>
                <a:defRPr/>
              </a:pPr>
              <a:t>08.01.2020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2D97B-A54F-46D1-B569-663949A2B7B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91E67-2BF6-4822-8B0F-922654390E40}" type="datetimeFigureOut">
              <a:rPr lang="uk-UA"/>
              <a:pPr>
                <a:defRPr/>
              </a:pPr>
              <a:t>08.01.2020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509CE-960E-4367-9326-A27AE66CAF0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E579C-B8B8-4889-B838-4A7B00992140}" type="datetimeFigureOut">
              <a:rPr lang="uk-UA"/>
              <a:pPr>
                <a:defRPr/>
              </a:pPr>
              <a:t>08.01.2020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26292-DE81-46CF-B960-FABC2B42C6D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8697F-0B68-4AFF-A038-0B23DF44DACE}" type="datetimeFigureOut">
              <a:rPr lang="uk-UA"/>
              <a:pPr>
                <a:defRPr/>
              </a:pPr>
              <a:t>08.01.2020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72C17-5807-425C-8C9E-F281B06F3A1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F0C2B-1605-445E-8C92-5720C115D69F}" type="datetimeFigureOut">
              <a:rPr lang="uk-UA"/>
              <a:pPr>
                <a:defRPr/>
              </a:pPr>
              <a:t>08.01.2020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EB35A-BBC3-4845-A29F-E2787982C4C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58947-7630-4141-9C9D-CA82B7E939D5}" type="datetimeFigureOut">
              <a:rPr lang="uk-UA"/>
              <a:pPr>
                <a:defRPr/>
              </a:pPr>
              <a:t>08.01.2020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D4008-66F1-4517-91EE-AB1C0B42D1C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4214E-1143-4A7B-BA7D-97919818CDD7}" type="datetimeFigureOut">
              <a:rPr lang="uk-UA"/>
              <a:pPr>
                <a:defRPr/>
              </a:pPr>
              <a:t>08.01.2020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421B1-5A1C-44E9-A4D0-CD8E95FD006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DE94D-777B-4ADB-A071-38FA3B9E2DDD}" type="datetimeFigureOut">
              <a:rPr lang="uk-UA"/>
              <a:pPr>
                <a:defRPr/>
              </a:pPr>
              <a:t>08.01.2020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BCEC5-7757-4181-8DD0-6F5F461EB08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007DB-017E-467E-B9D3-9FD0B0FC7496}" type="datetimeFigureOut">
              <a:rPr lang="uk-UA"/>
              <a:pPr>
                <a:defRPr/>
              </a:pPr>
              <a:t>08.01.2020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F0B51-5095-458A-9112-F6157F0EC59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D80C2-7AC6-4BE8-B5D7-A23C6DC1ADAD}" type="datetimeFigureOut">
              <a:rPr lang="uk-UA"/>
              <a:pPr>
                <a:defRPr/>
              </a:pPr>
              <a:t>08.01.2020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04E1F-9F54-4261-8105-913D3E9BE9A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135BF-BDB2-49B4-93A1-084816BDE150}" type="datetimeFigureOut">
              <a:rPr lang="uk-UA"/>
              <a:pPr>
                <a:defRPr/>
              </a:pPr>
              <a:t>08.01.2020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A565D-1E53-42D7-9B32-249D05D4512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0BC45-B444-4BF8-827B-97C8D73B23C1}" type="datetimeFigureOut">
              <a:rPr lang="uk-UA"/>
              <a:pPr>
                <a:defRPr/>
              </a:pPr>
              <a:t>08.01.2020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3BB74-210A-4900-A6D4-2947F9D7822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2267B-4811-4120-A405-58B322C90BA5}" type="datetimeFigureOut">
              <a:rPr lang="uk-UA"/>
              <a:pPr>
                <a:defRPr/>
              </a:pPr>
              <a:t>08.01.2020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9E346-F200-42BB-9AEA-ABD36647989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0B16B-7776-47FB-8F18-00B146DADFA4}" type="datetimeFigureOut">
              <a:rPr lang="uk-UA"/>
              <a:pPr>
                <a:defRPr/>
              </a:pPr>
              <a:t>08.01.2020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FA7B5-CFE5-4E7B-8174-BA6A6FDA067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F1F79F-4525-4330-B085-BAEAC642099F}" type="datetimeFigureOut">
              <a:rPr lang="uk-UA"/>
              <a:pPr>
                <a:defRPr/>
              </a:pPr>
              <a:t>08.01.2020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2C5484-5B1E-4420-8E1A-DA3E21A3C57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331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0345C4-9451-4EFE-843B-18C68DA1034E}" type="datetimeFigureOut">
              <a:rPr lang="uk-UA"/>
              <a:pPr>
                <a:defRPr/>
              </a:pPr>
              <a:t>08.01.2020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8916D0-042C-425B-87B0-1176644D75B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4525/102699435.476/0_75f24_9ca8b02d_X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picshare.ru/uploads/150507/8H64qvUi7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29" y="-197532"/>
            <a:ext cx="9756576" cy="725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3717" y="1412776"/>
            <a:ext cx="5076563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uk-UA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uk-UA" sz="32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32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 НОВИМ 2020 РОКОМ </a:t>
            </a:r>
          </a:p>
          <a:p>
            <a:pPr algn="ctr"/>
            <a:r>
              <a:rPr lang="uk-UA" sz="32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та </a:t>
            </a:r>
          </a:p>
          <a:p>
            <a:pPr algn="ctr"/>
            <a:r>
              <a:rPr lang="uk-UA" sz="32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РІЗДВОМ! </a:t>
            </a:r>
            <a:endParaRPr lang="uk-UA" sz="3200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01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Вправа  </a:t>
            </a:r>
            <a:br>
              <a:rPr lang="uk-UA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“</a:t>
            </a:r>
            <a:r>
              <a:rPr lang="uk-UA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КОНСТРУЮЄМО КАЧКУ”</a:t>
            </a:r>
            <a:endParaRPr lang="ru-RU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ТЕОРЕТИЧНИЙ БЛОК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625" y="1357313"/>
            <a:ext cx="8501063" cy="4929187"/>
          </a:xfrm>
          <a:prstGeom prst="cloudCallout">
            <a:avLst>
              <a:gd name="adj1" fmla="val -33924"/>
              <a:gd name="adj2" fmla="val 5962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Витоки здібностей та обдарувань дітей - на кінчиках пальців.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пальців ідуть струмочки, які дають наснагу творчій думці…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Чим більше майстерності в дитячих долоньках, тим розумніша дитина.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В. Сухомлинський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4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РОБОТА В ГРУПАХ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2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Група 1   </a:t>
            </a:r>
            <a:r>
              <a:rPr lang="uk-UA" dirty="0" smtClean="0"/>
              <a:t>Що таке конструювання?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Група 2   </a:t>
            </a:r>
            <a:r>
              <a:rPr lang="uk-UA" dirty="0" smtClean="0"/>
              <a:t>Які завдання освітньої діяльності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                     вирішуються?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Група 3   </a:t>
            </a:r>
            <a:r>
              <a:rPr lang="uk-UA" dirty="0" smtClean="0"/>
              <a:t>Виховний потенціал гри ЛЕГО.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Група 4   </a:t>
            </a:r>
            <a:r>
              <a:rPr lang="uk-UA" dirty="0" smtClean="0"/>
              <a:t>З чого почати? Поради педагогам.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Содержимое 3" descr="Методика компетентнісного навчання “Шість цеглинок” Шість цеглинок – це ігри-завдання із набором з шести цеглинок LEGO DUPLO певних кольорів (черво..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428625"/>
            <a:ext cx="7715250" cy="592931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Содержимое 3" descr="За допомогою конструктора LEGO вирішуються завдання освітньої діяльності за наступними напрямками: 1. Розвиток дрібної моторики рук, стимулюючи в м..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785813"/>
            <a:ext cx="8001000" cy="534035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ПРАКТИЧНИЙ БЛОК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ОБМІН ДОСВІДОМ ВИКОРИСТАННЯ ЛЕГО В ОСВІТНЬОМУ ПРОЦЕСІ</a:t>
            </a:r>
            <a:endParaRPr lang="ru-RU" dirty="0"/>
          </a:p>
        </p:txBody>
      </p:sp>
      <p:pic>
        <p:nvPicPr>
          <p:cNvPr id="4" name="Picture 2" descr="http://fb.ru/misc/i/gallery/4237/70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43108" y="3357562"/>
            <a:ext cx="4710483" cy="3136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4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БРЕНДИНГ ЗАКЛАДІВ ОСВІТИ</a:t>
            </a:r>
            <a:endParaRPr lang="ru-RU" sz="4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    ПРЕЗЕНТАЦІЯ БРЕНДУ ЗЗСО </a:t>
            </a:r>
            <a:endParaRPr lang="ru-RU" dirty="0"/>
          </a:p>
        </p:txBody>
      </p:sp>
      <p:pic>
        <p:nvPicPr>
          <p:cNvPr id="39939" name="Picture 2" descr="http://ohuennoe.info/uploads/posts/2008-11/1227959358_ohuennoe.info_12_people_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500313"/>
            <a:ext cx="6215063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2214546" y="4290158"/>
            <a:ext cx="407196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  <a:cs typeface="+mn-cs"/>
              </a:rPr>
              <a:t>MY  BEST  SCHOOL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Завдання №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472518" cy="476886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             </a:t>
            </a:r>
            <a:r>
              <a:rPr lang="uk-UA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РОБОТА В ГРУПАХ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-  Побудуйте красивий, сучасний заклад освіти.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Опишіть його, використовуючи вірш або прозу.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0963" name="Picture 2" descr="http://i.imgur.com/vXi6W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071813"/>
            <a:ext cx="41402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Содержимое 3" descr="Ваші РУКИ знають більше, ніж&#10;ВИ УЯВЛЯЄТЕ!&#10;Ваші РУКИ знають&#10;Речі які ВАШ РАЗУМ&#10;не знає, що він знає!&#10;Відкрийте себе для Сві..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500063"/>
            <a:ext cx="7715250" cy="5929312"/>
          </a:xfrm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РЕФЛЕКСІЯ</a:t>
            </a:r>
            <a:endParaRPr lang="ru-RU" dirty="0"/>
          </a:p>
        </p:txBody>
      </p:sp>
      <p:pic>
        <p:nvPicPr>
          <p:cNvPr id="4" name="Picture 2" descr="http://mixnn.ru/images/stories/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071802" y="2044500"/>
            <a:ext cx="2714644" cy="4384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340768"/>
            <a:ext cx="6984776" cy="1470025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«ОСВІТНІЙ ПОТЕНЦІАЛ </a:t>
            </a:r>
            <a:b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LEGO </a:t>
            </a:r>
            <a:r>
              <a:rPr lang="uk-UA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– КОНСТРУЮВАННЯ </a:t>
            </a:r>
            <a:br>
              <a:rPr lang="uk-UA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</a:t>
            </a:r>
            <a:r>
              <a:rPr lang="uk-UA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ПОЧАТКОВих</a:t>
            </a:r>
            <a:r>
              <a:rPr lang="uk-UA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класах </a:t>
            </a:r>
            <a:r>
              <a:rPr lang="uk-UA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НУШ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uk-UA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2285" y="4581128"/>
            <a:ext cx="543931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   МІНІ - ТРЕНІНГ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ВПРАВА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«Продовж речення»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Після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сьогоднішньої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зустрічі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 я …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ChangeArrowheads="1"/>
          </p:cNvSpPr>
          <p:nvPr/>
        </p:nvSpPr>
        <p:spPr bwMode="gray">
          <a:xfrm>
            <a:off x="-11113" y="2017713"/>
            <a:ext cx="9155113" cy="4840287"/>
          </a:xfrm>
          <a:prstGeom prst="rect">
            <a:avLst/>
          </a:prstGeom>
          <a:gradFill rotWithShape="1">
            <a:gsLst>
              <a:gs pos="0">
                <a:srgbClr val="000000">
                  <a:alpha val="9999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pic>
        <p:nvPicPr>
          <p:cNvPr id="4505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57400"/>
            <a:ext cx="2381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5813" y="2057400"/>
            <a:ext cx="2381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3925" y="2057400"/>
            <a:ext cx="2381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9"/>
          <p:cNvSpPr>
            <a:spLocks noChangeArrowheads="1"/>
          </p:cNvSpPr>
          <p:nvPr/>
        </p:nvSpPr>
        <p:spPr bwMode="auto">
          <a:xfrm>
            <a:off x="762000" y="29972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82600" algn="l"/>
              </a:tabLst>
            </a:pPr>
            <a:r>
              <a:rPr lang="uk-UA" altLang="ko-KR" sz="2000" b="1">
                <a:latin typeface="Calibri" pitchFamily="34" charset="0"/>
                <a:ea typeface="돋움" pitchFamily="34" charset="-127"/>
              </a:rPr>
              <a:t>ЯКЩО УСЕ НЕ ЗРОЗУМІЛО, </a:t>
            </a:r>
            <a:br>
              <a:rPr lang="uk-UA" altLang="ko-KR" sz="2000" b="1">
                <a:latin typeface="Calibri" pitchFamily="34" charset="0"/>
                <a:ea typeface="돋움" pitchFamily="34" charset="-127"/>
              </a:rPr>
            </a:br>
            <a:r>
              <a:rPr lang="uk-UA" altLang="ko-KR" sz="2000" b="1">
                <a:latin typeface="Calibri" pitchFamily="34" charset="0"/>
                <a:ea typeface="돋움" pitchFamily="34" charset="-127"/>
              </a:rPr>
              <a:t>НЕ ЦІКАВО</a:t>
            </a:r>
            <a:endParaRPr lang="en-US" altLang="ko-KR" sz="2000" b="1">
              <a:latin typeface="Calibri" pitchFamily="34" charset="0"/>
              <a:ea typeface="돋움" pitchFamily="34" charset="-127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9911" y="357166"/>
            <a:ext cx="9144000" cy="953514"/>
          </a:xfrm>
          <a:prstGeom prst="rect">
            <a:avLst/>
          </a:prstGeom>
          <a:noFill/>
          <a:ln/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ВПРАВА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Вибери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колір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uk-UA" sz="3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36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63" name="Rectangle 17"/>
          <p:cNvSpPr>
            <a:spLocks noChangeArrowheads="1"/>
          </p:cNvSpPr>
          <p:nvPr/>
        </p:nvSpPr>
        <p:spPr bwMode="auto">
          <a:xfrm>
            <a:off x="3429000" y="3001963"/>
            <a:ext cx="2057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82600" algn="l"/>
              </a:tabLst>
            </a:pPr>
            <a:r>
              <a:rPr lang="uk-UA" altLang="ko-KR" sz="2000" b="1">
                <a:latin typeface="Calibri" pitchFamily="34" charset="0"/>
                <a:ea typeface="돋움" pitchFamily="34" charset="-127"/>
              </a:rPr>
              <a:t>ЯКЩО ЗРОЗУМІЛО, АЛЕ НЕ ДУЖЕ ЦІКАВО</a:t>
            </a:r>
            <a:endParaRPr lang="en-US" altLang="ko-KR" sz="2000" b="1">
              <a:latin typeface="Calibri" pitchFamily="34" charset="0"/>
              <a:ea typeface="돋움" pitchFamily="34" charset="-127"/>
            </a:endParaRPr>
          </a:p>
        </p:txBody>
      </p:sp>
      <p:sp>
        <p:nvSpPr>
          <p:cNvPr id="45064" name="Rectangle 23"/>
          <p:cNvSpPr>
            <a:spLocks noChangeArrowheads="1"/>
          </p:cNvSpPr>
          <p:nvPr/>
        </p:nvSpPr>
        <p:spPr bwMode="auto">
          <a:xfrm>
            <a:off x="6096000" y="3001963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82600" algn="l"/>
              </a:tabLst>
            </a:pPr>
            <a:r>
              <a:rPr lang="uk-UA" altLang="ko-KR" sz="2000" b="1">
                <a:latin typeface="Calibri" pitchFamily="34" charset="0"/>
                <a:ea typeface="돋움" pitchFamily="34" charset="-127"/>
              </a:rPr>
              <a:t>ЯКЩО УСЕ ЗРОЗУМІЛО І ЦІКАВО</a:t>
            </a:r>
            <a:endParaRPr lang="en-US" altLang="ko-KR" sz="2000" b="1">
              <a:latin typeface="Calibri" pitchFamily="34" charset="0"/>
              <a:ea typeface="돋움" pitchFamily="34" charset="-127"/>
            </a:endParaRPr>
          </a:p>
        </p:txBody>
      </p:sp>
      <p:pic>
        <p:nvPicPr>
          <p:cNvPr id="1032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 b="67040"/>
          <a:stretch/>
        </p:blipFill>
        <p:spPr bwMode="auto">
          <a:xfrm>
            <a:off x="609600" y="1447800"/>
            <a:ext cx="2265655" cy="1493520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25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 t="31102" b="35938"/>
          <a:stretch/>
        </p:blipFill>
        <p:spPr bwMode="auto">
          <a:xfrm>
            <a:off x="3220745" y="1440180"/>
            <a:ext cx="2265655" cy="1493520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26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 l="-504" t="65792" r="504" b="1248"/>
          <a:stretch/>
        </p:blipFill>
        <p:spPr bwMode="auto">
          <a:xfrm>
            <a:off x="5991872" y="1478280"/>
            <a:ext cx="2265655" cy="1493520"/>
          </a:xfrm>
          <a:prstGeom prst="rect">
            <a:avLst/>
          </a:prstGeom>
          <a:noFill/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edia.bloger.by/source/photos/2014/01/20/e5d6b1e079aa171f7653399fcd433b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7729" r="20449" b="7403"/>
          <a:stretch/>
        </p:blipFill>
        <p:spPr bwMode="auto">
          <a:xfrm>
            <a:off x="3286116" y="3714752"/>
            <a:ext cx="3283127" cy="2969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46082" name="Рисунок 4" descr="Настрій - ЧУДОВИЙ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0"/>
            <a:ext cx="67151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4663" y="1019158"/>
            <a:ext cx="8229600" cy="512605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ДЯКУЮ ЗА УВАГУ!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7107" name="Picture 3" descr="ДЯКУЮ ЗА УВАГУ!!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549275"/>
            <a:ext cx="63373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81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8131" name="Picture 2" descr="http://belarus24.by/Content/upload/TVShowVideoImage/ad48bf79-5855-4ff0-83ab-b3d9eb65b4bf.jpg"/>
          <p:cNvPicPr>
            <a:picLocks noChangeAspect="1" noChangeArrowheads="1"/>
          </p:cNvPicPr>
          <p:nvPr/>
        </p:nvPicPr>
        <p:blipFill>
          <a:blip r:embed="rId2"/>
          <a:srcRect r="10197"/>
          <a:stretch>
            <a:fillRect/>
          </a:stretch>
        </p:blipFill>
        <p:spPr bwMode="auto">
          <a:xfrm>
            <a:off x="6350" y="0"/>
            <a:ext cx="9232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Содержимое 3" descr="Чи завжди ми, дорослі, уважно і серйозно ставимося до дитячої гри? Чи можемо «на рівних» грати з дитиною, вибирати для неї найбільш цікаву і корисн..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357188"/>
            <a:ext cx="6500813" cy="61436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606425" y="1052513"/>
            <a:ext cx="7993063" cy="482441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6461" y="1988840"/>
            <a:ext cx="7772400" cy="3240360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ЗРОБИТИ НАВЧАННЯ НАСПРАВДІ </a:t>
            </a:r>
            <a:r>
              <a:rPr lang="uk-UA" sz="4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ЦІКАВИМ </a:t>
            </a:r>
            <a:r>
              <a:rPr lang="uk-UA" sz="4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-ПЕРЕТВОРИТИ УРОК НА ЗАХОПЛИВУ ГРУ</a:t>
            </a:r>
            <a:endParaRPr lang="ru-RU" sz="48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555" y="692696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474663" y="1844675"/>
            <a:ext cx="8229600" cy="3960813"/>
          </a:xfrm>
        </p:spPr>
        <p:txBody>
          <a:bodyPr/>
          <a:lstStyle/>
          <a:p>
            <a:pPr marL="450850" indent="-450850">
              <a:buFont typeface="Wingdings" pitchFamily="2" charset="2"/>
              <a:buChar char="Ø"/>
            </a:pPr>
            <a:r>
              <a:rPr lang="uk-UA" smtClean="0"/>
              <a:t>Слухати і чути</a:t>
            </a:r>
          </a:p>
          <a:p>
            <a:pPr marL="450850" indent="-450850">
              <a:buFont typeface="Wingdings" pitchFamily="2" charset="2"/>
              <a:buChar char="Ø"/>
            </a:pPr>
            <a:r>
              <a:rPr lang="uk-UA" smtClean="0"/>
              <a:t>Бути активним</a:t>
            </a:r>
          </a:p>
          <a:p>
            <a:pPr marL="450850" indent="-450850">
              <a:buFont typeface="Wingdings" pitchFamily="2" charset="2"/>
              <a:buChar char="Ø"/>
            </a:pPr>
            <a:r>
              <a:rPr lang="uk-UA" smtClean="0"/>
              <a:t>Мобільної тиші</a:t>
            </a:r>
          </a:p>
          <a:p>
            <a:pPr marL="450850" indent="-450850">
              <a:buFont typeface="Wingdings" pitchFamily="2" charset="2"/>
              <a:buChar char="Ø"/>
            </a:pPr>
            <a:r>
              <a:rPr lang="uk-UA" smtClean="0"/>
              <a:t>Правило ноги</a:t>
            </a:r>
          </a:p>
          <a:p>
            <a:pPr marL="450850" indent="-450850">
              <a:buFont typeface="Wingdings" pitchFamily="2" charset="2"/>
              <a:buChar char="Ø"/>
            </a:pPr>
            <a:r>
              <a:rPr lang="uk-UA" smtClean="0"/>
              <a:t>Бути позитивним</a:t>
            </a:r>
          </a:p>
          <a:p>
            <a:pPr marL="450850" indent="-450850">
              <a:buFont typeface="Wingdings" pitchFamily="2" charset="2"/>
              <a:buChar char="Ø"/>
            </a:pPr>
            <a:r>
              <a:rPr lang="uk-UA" smtClean="0"/>
              <a:t>……..</a:t>
            </a:r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042" y="709650"/>
            <a:ext cx="668005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ФОРМУВАННЯ ГРУП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r>
              <a:rPr lang="uk-UA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Вправа 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“</a:t>
            </a:r>
            <a:r>
              <a:rPr lang="uk-UA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ЧАРІВНА СКРИНЬКА”</a:t>
            </a:r>
            <a:endParaRPr lang="ru-RU" sz="4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42984"/>
            <a:ext cx="7772400" cy="1285884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Вправа  </a:t>
            </a:r>
            <a:br>
              <a:rPr lang="uk-UA" sz="36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“</a:t>
            </a:r>
            <a:r>
              <a:rPr lang="uk-UA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ЗНАЙОМСТВО”</a:t>
            </a:r>
            <a:endParaRPr lang="ru-RU" i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3" descr="C:\Users\Администратор\Desktop\зіркові фони\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13050"/>
            <a:ext cx="1985963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Администратор\Desktop\зіркові фони\ж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2813050"/>
            <a:ext cx="1985962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Администратор\Desktop\зіркові фони\з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813050"/>
            <a:ext cx="1985963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Администратор\Desktop\зіркові фони\с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2813050"/>
            <a:ext cx="2047875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Завдання №1</a:t>
            </a:r>
            <a:endParaRPr lang="ru-RU" dirty="0"/>
          </a:p>
        </p:txBody>
      </p:sp>
      <p:sp>
        <p:nvSpPr>
          <p:cNvPr id="31746" name="Содержимое 4"/>
          <p:cNvSpPr>
            <a:spLocks noGrp="1"/>
          </p:cNvSpPr>
          <p:nvPr>
            <p:ph idx="1"/>
          </p:nvPr>
        </p:nvSpPr>
        <p:spPr>
          <a:xfrm>
            <a:off x="285750" y="1600200"/>
            <a:ext cx="885825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mtClean="0"/>
              <a:t>1. Оберіть колір, з яким асоціюється Ваше ім’я.</a:t>
            </a:r>
          </a:p>
          <a:p>
            <a:pPr>
              <a:buFont typeface="Arial" charset="0"/>
              <a:buNone/>
            </a:pPr>
            <a:r>
              <a:rPr lang="uk-UA" smtClean="0"/>
              <a:t>2. З яким Ваш характер?</a:t>
            </a:r>
          </a:p>
          <a:p>
            <a:pPr>
              <a:buFont typeface="Arial" charset="0"/>
              <a:buNone/>
            </a:pPr>
            <a:r>
              <a:rPr lang="uk-UA" smtClean="0"/>
              <a:t>3.Який у Вас настрій?</a:t>
            </a:r>
          </a:p>
          <a:p>
            <a:pPr>
              <a:buFont typeface="Arial" charset="0"/>
              <a:buNone/>
            </a:pPr>
            <a:r>
              <a:rPr lang="uk-UA" smtClean="0"/>
              <a:t>4.Яка цеглинка асоціюється з Вами як педагогом?</a:t>
            </a:r>
          </a:p>
          <a:p>
            <a:pPr>
              <a:buFont typeface="Arial" charset="0"/>
              <a:buNone/>
            </a:pPr>
            <a:r>
              <a:rPr lang="uk-UA" smtClean="0"/>
              <a:t>5. Якою хочете бачити свою відпустку?</a:t>
            </a:r>
          </a:p>
          <a:p>
            <a:pPr>
              <a:buFont typeface="Arial" charset="0"/>
              <a:buNone/>
            </a:pPr>
            <a:r>
              <a:rPr lang="uk-UA" smtClean="0"/>
              <a:t>6. Викладіть цеглинки перед собою. </a:t>
            </a:r>
          </a:p>
          <a:p>
            <a:pPr>
              <a:buFont typeface="Arial" charset="0"/>
              <a:buNone/>
            </a:pPr>
            <a:r>
              <a:rPr lang="uk-UA" smtClean="0"/>
              <a:t>7. Що це Вам нагадує?</a:t>
            </a:r>
          </a:p>
          <a:p>
            <a:pPr>
              <a:buFont typeface="Arial" charset="0"/>
              <a:buNone/>
            </a:pPr>
            <a:endParaRPr lang="uk-UA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Завдання №2</a:t>
            </a:r>
            <a:endParaRPr lang="ru-RU" dirty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285750" y="1600200"/>
            <a:ext cx="8572500" cy="4525963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uk-UA" smtClean="0"/>
              <a:t>Оберіть цеглинку, яка Вам найбільше подобається.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uk-UA" smtClean="0"/>
              <a:t>Що у Вас дома є такого кольлору?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uk-UA" smtClean="0"/>
              <a:t>А що у класі?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uk-UA" smtClean="0"/>
              <a:t>Що такого кольору Ви бачили у перехожого?</a:t>
            </a:r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279</Words>
  <Application>Microsoft Office PowerPoint</Application>
  <PresentationFormat>Экран (4:3)</PresentationFormat>
  <Paragraphs>68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Специальное оформление</vt:lpstr>
      <vt:lpstr>Слайд 1</vt:lpstr>
      <vt:lpstr>«ОСВІТНІЙ ПОТЕНЦІАЛ  LEGO – КОНСТРУЮВАННЯ  в ПОЧАТКОВих класах НУШ»</vt:lpstr>
      <vt:lpstr>Слайд 3</vt:lpstr>
      <vt:lpstr>ЗРОБИТИ НАВЧАННЯ НАСПРАВДІ ЦІКАВИМ -ПЕРЕТВОРИТИ УРОК НА ЗАХОПЛИВУ ГРУ</vt:lpstr>
      <vt:lpstr>ПРАВИЛА</vt:lpstr>
      <vt:lpstr>Слайд 6</vt:lpstr>
      <vt:lpstr> Вправа   “ЗНАЙОМСТВО”</vt:lpstr>
      <vt:lpstr>Завдання №1</vt:lpstr>
      <vt:lpstr>Завдання №2</vt:lpstr>
      <vt:lpstr>       Вправа   “КОНСТРУЮЄМО КАЧКУ”</vt:lpstr>
      <vt:lpstr>ТЕОРЕТИЧНИЙ БЛОК</vt:lpstr>
      <vt:lpstr> РОБОТА В ГРУПАХ </vt:lpstr>
      <vt:lpstr>Слайд 13</vt:lpstr>
      <vt:lpstr>Слайд 14</vt:lpstr>
      <vt:lpstr>ПРАКТИЧНИЙ БЛОК</vt:lpstr>
      <vt:lpstr> БРЕНДИНГ ЗАКЛАДІВ ОСВІТИ</vt:lpstr>
      <vt:lpstr>Завдання №3</vt:lpstr>
      <vt:lpstr>Слайд 18</vt:lpstr>
      <vt:lpstr>РЕФЛЕКСІЯ</vt:lpstr>
      <vt:lpstr> ВПРАВА «Продовж речення» 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admin</cp:lastModifiedBy>
  <cp:revision>84</cp:revision>
  <dcterms:created xsi:type="dcterms:W3CDTF">2009-01-08T12:15:48Z</dcterms:created>
  <dcterms:modified xsi:type="dcterms:W3CDTF">2020-01-08T15:40:16Z</dcterms:modified>
</cp:coreProperties>
</file>