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3" r:id="rId2"/>
    <p:sldId id="287" r:id="rId3"/>
    <p:sldId id="289" r:id="rId4"/>
    <p:sldId id="264" r:id="rId5"/>
    <p:sldId id="266" r:id="rId6"/>
    <p:sldId id="265" r:id="rId7"/>
    <p:sldId id="257" r:id="rId8"/>
    <p:sldId id="268" r:id="rId9"/>
    <p:sldId id="269" r:id="rId10"/>
    <p:sldId id="270" r:id="rId11"/>
    <p:sldId id="275" r:id="rId12"/>
    <p:sldId id="277" r:id="rId13"/>
    <p:sldId id="276" r:id="rId14"/>
    <p:sldId id="267" r:id="rId15"/>
    <p:sldId id="271" r:id="rId16"/>
    <p:sldId id="272" r:id="rId17"/>
    <p:sldId id="273" r:id="rId18"/>
    <p:sldId id="274" r:id="rId19"/>
    <p:sldId id="279" r:id="rId20"/>
    <p:sldId id="288" r:id="rId21"/>
    <p:sldId id="284" r:id="rId22"/>
    <p:sldId id="285" r:id="rId23"/>
    <p:sldId id="286" r:id="rId24"/>
    <p:sldId id="278" r:id="rId25"/>
    <p:sldId id="280" r:id="rId26"/>
    <p:sldId id="282" r:id="rId2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F790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-84" y="-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5F0E20-5F4D-479D-A8EA-BA915655A1D3}" type="doc">
      <dgm:prSet loTypeId="urn:microsoft.com/office/officeart/2005/8/layout/arrow2" loCatId="process" qsTypeId="urn:microsoft.com/office/officeart/2005/8/quickstyle/simple1#1" qsCatId="simple" csTypeId="urn:microsoft.com/office/officeart/2005/8/colors/accent1_2#1" csCatId="accent1" phldr="1"/>
      <dgm:spPr/>
    </dgm:pt>
    <dgm:pt modelId="{3D5A0883-5B56-44FB-B28E-5EF7CA859C24}">
      <dgm:prSet phldrT="[Текст]"/>
      <dgm:spPr/>
      <dgm:t>
        <a:bodyPr/>
        <a:lstStyle/>
        <a:p>
          <a:r>
            <a:rPr lang="uk-UA" dirty="0" smtClean="0"/>
            <a:t>Символи (цифри, літери)</a:t>
          </a:r>
          <a:endParaRPr lang="ru-RU" dirty="0"/>
        </a:p>
      </dgm:t>
    </dgm:pt>
    <dgm:pt modelId="{E9E32B7B-D330-4A0F-AB6A-298227185FCF}" type="parTrans" cxnId="{A4038AF9-8802-4AE4-AA11-F747181FB6DB}">
      <dgm:prSet/>
      <dgm:spPr/>
      <dgm:t>
        <a:bodyPr/>
        <a:lstStyle/>
        <a:p>
          <a:endParaRPr lang="ru-RU"/>
        </a:p>
      </dgm:t>
    </dgm:pt>
    <dgm:pt modelId="{44AC611A-0A84-4628-B486-F21FF4875CA4}" type="sibTrans" cxnId="{A4038AF9-8802-4AE4-AA11-F747181FB6DB}">
      <dgm:prSet/>
      <dgm:spPr/>
      <dgm:t>
        <a:bodyPr/>
        <a:lstStyle/>
        <a:p>
          <a:endParaRPr lang="ru-RU"/>
        </a:p>
      </dgm:t>
    </dgm:pt>
    <dgm:pt modelId="{15CACF00-9335-42BD-AF15-1EEBD820DD5C}">
      <dgm:prSet phldrT="[Текст]"/>
      <dgm:spPr/>
      <dgm:t>
        <a:bodyPr/>
        <a:lstStyle/>
        <a:p>
          <a:r>
            <a:rPr lang="uk-UA" dirty="0" smtClean="0"/>
            <a:t>факти</a:t>
          </a:r>
          <a:endParaRPr lang="ru-RU" dirty="0"/>
        </a:p>
      </dgm:t>
    </dgm:pt>
    <dgm:pt modelId="{46B6F3CD-98F3-449B-A3C6-F178A09C56F8}" type="parTrans" cxnId="{D3F0696C-43A3-4E1A-BC87-6D5C08A09455}">
      <dgm:prSet/>
      <dgm:spPr/>
      <dgm:t>
        <a:bodyPr/>
        <a:lstStyle/>
        <a:p>
          <a:endParaRPr lang="ru-RU"/>
        </a:p>
      </dgm:t>
    </dgm:pt>
    <dgm:pt modelId="{D16203D4-B21F-4C34-A623-15FDD973ED4A}" type="sibTrans" cxnId="{D3F0696C-43A3-4E1A-BC87-6D5C08A09455}">
      <dgm:prSet/>
      <dgm:spPr/>
      <dgm:t>
        <a:bodyPr/>
        <a:lstStyle/>
        <a:p>
          <a:endParaRPr lang="ru-RU"/>
        </a:p>
      </dgm:t>
    </dgm:pt>
    <dgm:pt modelId="{976BB4CC-F47B-46E7-B71E-7CA1036E3545}">
      <dgm:prSet phldrT="[Текст]"/>
      <dgm:spPr/>
      <dgm:t>
        <a:bodyPr/>
        <a:lstStyle/>
        <a:p>
          <a:r>
            <a:rPr lang="uk-UA" dirty="0" smtClean="0"/>
            <a:t>Імена</a:t>
          </a:r>
        </a:p>
        <a:p>
          <a:r>
            <a:rPr lang="uk-UA" dirty="0" smtClean="0"/>
            <a:t>поняття</a:t>
          </a:r>
          <a:endParaRPr lang="ru-RU" dirty="0"/>
        </a:p>
      </dgm:t>
    </dgm:pt>
    <dgm:pt modelId="{4623FEB3-7F72-429A-82FB-3C25875C86D8}" type="parTrans" cxnId="{E6FBCD45-EF60-477D-8E18-7D05A9C0D7F8}">
      <dgm:prSet/>
      <dgm:spPr/>
      <dgm:t>
        <a:bodyPr/>
        <a:lstStyle/>
        <a:p>
          <a:endParaRPr lang="ru-RU"/>
        </a:p>
      </dgm:t>
    </dgm:pt>
    <dgm:pt modelId="{7275A91A-DDC8-4784-99F8-746C16BDAC42}" type="sibTrans" cxnId="{E6FBCD45-EF60-477D-8E18-7D05A9C0D7F8}">
      <dgm:prSet/>
      <dgm:spPr/>
      <dgm:t>
        <a:bodyPr/>
        <a:lstStyle/>
        <a:p>
          <a:endParaRPr lang="ru-RU"/>
        </a:p>
      </dgm:t>
    </dgm:pt>
    <dgm:pt modelId="{C2428469-FD6F-419F-8808-B27FED32378C}" type="pres">
      <dgm:prSet presAssocID="{A05F0E20-5F4D-479D-A8EA-BA915655A1D3}" presName="arrowDiagram" presStyleCnt="0">
        <dgm:presLayoutVars>
          <dgm:chMax val="5"/>
          <dgm:dir/>
          <dgm:resizeHandles val="exact"/>
        </dgm:presLayoutVars>
      </dgm:prSet>
      <dgm:spPr/>
    </dgm:pt>
    <dgm:pt modelId="{8EB11377-151F-4B9E-9ECE-0DB278D39EA0}" type="pres">
      <dgm:prSet presAssocID="{A05F0E20-5F4D-479D-A8EA-BA915655A1D3}" presName="arrow" presStyleLbl="bgShp" presStyleIdx="0" presStyleCnt="1" custScaleX="94424" custScaleY="76074" custLinFactNeighborX="2301" custLinFactNeighborY="79258"/>
      <dgm:spPr/>
    </dgm:pt>
    <dgm:pt modelId="{C5AC2B52-1C60-42D5-8A74-473D67EAE8E6}" type="pres">
      <dgm:prSet presAssocID="{A05F0E20-5F4D-479D-A8EA-BA915655A1D3}" presName="arrowDiagram3" presStyleCnt="0"/>
      <dgm:spPr/>
    </dgm:pt>
    <dgm:pt modelId="{1E7C8BE4-EEFE-48E8-8F1C-F8E714FD5E9A}" type="pres">
      <dgm:prSet presAssocID="{3D5A0883-5B56-44FB-B28E-5EF7CA859C24}" presName="bullet3a" presStyleLbl="node1" presStyleIdx="0" presStyleCnt="3"/>
      <dgm:spPr/>
    </dgm:pt>
    <dgm:pt modelId="{7FD451A4-4FA1-47ED-95A1-043CD84E9441}" type="pres">
      <dgm:prSet presAssocID="{3D5A0883-5B56-44FB-B28E-5EF7CA859C24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7A5E3-880B-4F77-8482-12E2C740D8BD}" type="pres">
      <dgm:prSet presAssocID="{15CACF00-9335-42BD-AF15-1EEBD820DD5C}" presName="bullet3b" presStyleLbl="node1" presStyleIdx="1" presStyleCnt="3"/>
      <dgm:spPr/>
    </dgm:pt>
    <dgm:pt modelId="{685DDEDD-D993-47B3-850B-1CD6EF35C8E3}" type="pres">
      <dgm:prSet presAssocID="{15CACF00-9335-42BD-AF15-1EEBD820DD5C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3B120-071B-4DA8-9E75-85F0058050F9}" type="pres">
      <dgm:prSet presAssocID="{976BB4CC-F47B-46E7-B71E-7CA1036E3545}" presName="bullet3c" presStyleLbl="node1" presStyleIdx="2" presStyleCnt="3"/>
      <dgm:spPr/>
    </dgm:pt>
    <dgm:pt modelId="{40050C10-8D4A-4820-96EB-5230B8A1B3DA}" type="pres">
      <dgm:prSet presAssocID="{976BB4CC-F47B-46E7-B71E-7CA1036E3545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F0696C-43A3-4E1A-BC87-6D5C08A09455}" srcId="{A05F0E20-5F4D-479D-A8EA-BA915655A1D3}" destId="{15CACF00-9335-42BD-AF15-1EEBD820DD5C}" srcOrd="1" destOrd="0" parTransId="{46B6F3CD-98F3-449B-A3C6-F178A09C56F8}" sibTransId="{D16203D4-B21F-4C34-A623-15FDD973ED4A}"/>
    <dgm:cxn modelId="{9F159DB3-DED7-4538-9D28-474F57E3D13F}" type="presOf" srcId="{15CACF00-9335-42BD-AF15-1EEBD820DD5C}" destId="{685DDEDD-D993-47B3-850B-1CD6EF35C8E3}" srcOrd="0" destOrd="0" presId="urn:microsoft.com/office/officeart/2005/8/layout/arrow2"/>
    <dgm:cxn modelId="{A4038AF9-8802-4AE4-AA11-F747181FB6DB}" srcId="{A05F0E20-5F4D-479D-A8EA-BA915655A1D3}" destId="{3D5A0883-5B56-44FB-B28E-5EF7CA859C24}" srcOrd="0" destOrd="0" parTransId="{E9E32B7B-D330-4A0F-AB6A-298227185FCF}" sibTransId="{44AC611A-0A84-4628-B486-F21FF4875CA4}"/>
    <dgm:cxn modelId="{58CF36EE-46B1-4D23-83FE-1817CB1AC640}" type="presOf" srcId="{976BB4CC-F47B-46E7-B71E-7CA1036E3545}" destId="{40050C10-8D4A-4820-96EB-5230B8A1B3DA}" srcOrd="0" destOrd="0" presId="urn:microsoft.com/office/officeart/2005/8/layout/arrow2"/>
    <dgm:cxn modelId="{39F0929E-F8A3-4ECE-A77D-7E5E3F82896A}" type="presOf" srcId="{3D5A0883-5B56-44FB-B28E-5EF7CA859C24}" destId="{7FD451A4-4FA1-47ED-95A1-043CD84E9441}" srcOrd="0" destOrd="0" presId="urn:microsoft.com/office/officeart/2005/8/layout/arrow2"/>
    <dgm:cxn modelId="{B165605A-F96D-48C0-BA24-F6F28B767F6B}" type="presOf" srcId="{A05F0E20-5F4D-479D-A8EA-BA915655A1D3}" destId="{C2428469-FD6F-419F-8808-B27FED32378C}" srcOrd="0" destOrd="0" presId="urn:microsoft.com/office/officeart/2005/8/layout/arrow2"/>
    <dgm:cxn modelId="{E6FBCD45-EF60-477D-8E18-7D05A9C0D7F8}" srcId="{A05F0E20-5F4D-479D-A8EA-BA915655A1D3}" destId="{976BB4CC-F47B-46E7-B71E-7CA1036E3545}" srcOrd="2" destOrd="0" parTransId="{4623FEB3-7F72-429A-82FB-3C25875C86D8}" sibTransId="{7275A91A-DDC8-4784-99F8-746C16BDAC42}"/>
    <dgm:cxn modelId="{F625CB44-7C3A-47E2-A351-5BB3BDF1D476}" type="presParOf" srcId="{C2428469-FD6F-419F-8808-B27FED32378C}" destId="{8EB11377-151F-4B9E-9ECE-0DB278D39EA0}" srcOrd="0" destOrd="0" presId="urn:microsoft.com/office/officeart/2005/8/layout/arrow2"/>
    <dgm:cxn modelId="{6610093D-B29D-4924-9CE8-4D4C9EA339C2}" type="presParOf" srcId="{C2428469-FD6F-419F-8808-B27FED32378C}" destId="{C5AC2B52-1C60-42D5-8A74-473D67EAE8E6}" srcOrd="1" destOrd="0" presId="urn:microsoft.com/office/officeart/2005/8/layout/arrow2"/>
    <dgm:cxn modelId="{3A49C152-97A3-4EB3-B43D-BB5E29B34AF7}" type="presParOf" srcId="{C5AC2B52-1C60-42D5-8A74-473D67EAE8E6}" destId="{1E7C8BE4-EEFE-48E8-8F1C-F8E714FD5E9A}" srcOrd="0" destOrd="0" presId="urn:microsoft.com/office/officeart/2005/8/layout/arrow2"/>
    <dgm:cxn modelId="{D677D4FF-1B18-4D88-8CB5-7624028C4952}" type="presParOf" srcId="{C5AC2B52-1C60-42D5-8A74-473D67EAE8E6}" destId="{7FD451A4-4FA1-47ED-95A1-043CD84E9441}" srcOrd="1" destOrd="0" presId="urn:microsoft.com/office/officeart/2005/8/layout/arrow2"/>
    <dgm:cxn modelId="{E41BA3EE-1885-417F-B071-BF5B30B73FF8}" type="presParOf" srcId="{C5AC2B52-1C60-42D5-8A74-473D67EAE8E6}" destId="{4E87A5E3-880B-4F77-8482-12E2C740D8BD}" srcOrd="2" destOrd="0" presId="urn:microsoft.com/office/officeart/2005/8/layout/arrow2"/>
    <dgm:cxn modelId="{19A7A377-A9EC-4CA4-BA94-2F799E92ABFC}" type="presParOf" srcId="{C5AC2B52-1C60-42D5-8A74-473D67EAE8E6}" destId="{685DDEDD-D993-47B3-850B-1CD6EF35C8E3}" srcOrd="3" destOrd="0" presId="urn:microsoft.com/office/officeart/2005/8/layout/arrow2"/>
    <dgm:cxn modelId="{D06B4A10-FE1E-458E-A8F3-DDD1D98DFFB1}" type="presParOf" srcId="{C5AC2B52-1C60-42D5-8A74-473D67EAE8E6}" destId="{D663B120-071B-4DA8-9E75-85F0058050F9}" srcOrd="4" destOrd="0" presId="urn:microsoft.com/office/officeart/2005/8/layout/arrow2"/>
    <dgm:cxn modelId="{A9316F37-776B-4C59-BA34-DCEB6FE2C641}" type="presParOf" srcId="{C5AC2B52-1C60-42D5-8A74-473D67EAE8E6}" destId="{40050C10-8D4A-4820-96EB-5230B8A1B3D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5F0E20-5F4D-479D-A8EA-BA915655A1D3}" type="doc">
      <dgm:prSet loTypeId="urn:microsoft.com/office/officeart/2005/8/layout/arrow2" loCatId="process" qsTypeId="urn:microsoft.com/office/officeart/2005/8/quickstyle/simple1#2" qsCatId="simple" csTypeId="urn:microsoft.com/office/officeart/2005/8/colors/accent1_2#2" csCatId="accent1" phldr="1"/>
      <dgm:spPr/>
    </dgm:pt>
    <dgm:pt modelId="{3D5A0883-5B56-44FB-B28E-5EF7CA859C24}">
      <dgm:prSet phldrT="[Текст]"/>
      <dgm:spPr/>
      <dgm:t>
        <a:bodyPr/>
        <a:lstStyle/>
        <a:p>
          <a:r>
            <a:rPr lang="ru-RU" dirty="0" err="1" smtClean="0"/>
            <a:t>Цінності</a:t>
          </a:r>
          <a:endParaRPr lang="ru-RU" dirty="0"/>
        </a:p>
      </dgm:t>
    </dgm:pt>
    <dgm:pt modelId="{E9E32B7B-D330-4A0F-AB6A-298227185FCF}" type="parTrans" cxnId="{A4038AF9-8802-4AE4-AA11-F747181FB6DB}">
      <dgm:prSet/>
      <dgm:spPr/>
      <dgm:t>
        <a:bodyPr/>
        <a:lstStyle/>
        <a:p>
          <a:endParaRPr lang="ru-RU"/>
        </a:p>
      </dgm:t>
    </dgm:pt>
    <dgm:pt modelId="{44AC611A-0A84-4628-B486-F21FF4875CA4}" type="sibTrans" cxnId="{A4038AF9-8802-4AE4-AA11-F747181FB6DB}">
      <dgm:prSet/>
      <dgm:spPr/>
      <dgm:t>
        <a:bodyPr/>
        <a:lstStyle/>
        <a:p>
          <a:endParaRPr lang="ru-RU"/>
        </a:p>
      </dgm:t>
    </dgm:pt>
    <dgm:pt modelId="{15CACF00-9335-42BD-AF15-1EEBD820DD5C}">
      <dgm:prSet phldrT="[Текст]"/>
      <dgm:spPr/>
      <dgm:t>
        <a:bodyPr/>
        <a:lstStyle/>
        <a:p>
          <a:r>
            <a:rPr lang="ru-RU" dirty="0" err="1" smtClean="0"/>
            <a:t>Соціальні</a:t>
          </a:r>
          <a:r>
            <a:rPr lang="ru-RU" dirty="0" smtClean="0"/>
            <a:t> </a:t>
          </a:r>
          <a:r>
            <a:rPr lang="ru-RU" dirty="0" err="1" smtClean="0"/>
            <a:t>навички</a:t>
          </a:r>
          <a:r>
            <a:rPr lang="ru-RU" dirty="0" smtClean="0"/>
            <a:t> </a:t>
          </a:r>
          <a:endParaRPr lang="ru-RU" dirty="0"/>
        </a:p>
      </dgm:t>
    </dgm:pt>
    <dgm:pt modelId="{46B6F3CD-98F3-449B-A3C6-F178A09C56F8}" type="parTrans" cxnId="{D3F0696C-43A3-4E1A-BC87-6D5C08A09455}">
      <dgm:prSet/>
      <dgm:spPr/>
      <dgm:t>
        <a:bodyPr/>
        <a:lstStyle/>
        <a:p>
          <a:endParaRPr lang="ru-RU"/>
        </a:p>
      </dgm:t>
    </dgm:pt>
    <dgm:pt modelId="{D16203D4-B21F-4C34-A623-15FDD973ED4A}" type="sibTrans" cxnId="{D3F0696C-43A3-4E1A-BC87-6D5C08A09455}">
      <dgm:prSet/>
      <dgm:spPr/>
      <dgm:t>
        <a:bodyPr/>
        <a:lstStyle/>
        <a:p>
          <a:endParaRPr lang="ru-RU"/>
        </a:p>
      </dgm:t>
    </dgm:pt>
    <dgm:pt modelId="{976BB4CC-F47B-46E7-B71E-7CA1036E3545}">
      <dgm:prSet phldrT="[Текст]" custT="1"/>
      <dgm:spPr/>
      <dgm:t>
        <a:bodyPr/>
        <a:lstStyle/>
        <a:p>
          <a:r>
            <a:rPr lang="uk-UA" sz="2000" dirty="0" smtClean="0"/>
            <a:t>Компетенції</a:t>
          </a:r>
          <a:endParaRPr lang="ru-RU" sz="2000" dirty="0"/>
        </a:p>
      </dgm:t>
    </dgm:pt>
    <dgm:pt modelId="{4623FEB3-7F72-429A-82FB-3C25875C86D8}" type="parTrans" cxnId="{E6FBCD45-EF60-477D-8E18-7D05A9C0D7F8}">
      <dgm:prSet/>
      <dgm:spPr/>
      <dgm:t>
        <a:bodyPr/>
        <a:lstStyle/>
        <a:p>
          <a:endParaRPr lang="ru-RU"/>
        </a:p>
      </dgm:t>
    </dgm:pt>
    <dgm:pt modelId="{7275A91A-DDC8-4784-99F8-746C16BDAC42}" type="sibTrans" cxnId="{E6FBCD45-EF60-477D-8E18-7D05A9C0D7F8}">
      <dgm:prSet/>
      <dgm:spPr/>
      <dgm:t>
        <a:bodyPr/>
        <a:lstStyle/>
        <a:p>
          <a:endParaRPr lang="ru-RU"/>
        </a:p>
      </dgm:t>
    </dgm:pt>
    <dgm:pt modelId="{C2428469-FD6F-419F-8808-B27FED32378C}" type="pres">
      <dgm:prSet presAssocID="{A05F0E20-5F4D-479D-A8EA-BA915655A1D3}" presName="arrowDiagram" presStyleCnt="0">
        <dgm:presLayoutVars>
          <dgm:chMax val="5"/>
          <dgm:dir/>
          <dgm:resizeHandles val="exact"/>
        </dgm:presLayoutVars>
      </dgm:prSet>
      <dgm:spPr/>
    </dgm:pt>
    <dgm:pt modelId="{8EB11377-151F-4B9E-9ECE-0DB278D39EA0}" type="pres">
      <dgm:prSet presAssocID="{A05F0E20-5F4D-479D-A8EA-BA915655A1D3}" presName="arrow" presStyleLbl="bgShp" presStyleIdx="0" presStyleCnt="1" custLinFactNeighborX="-5950" custLinFactNeighborY="-22182"/>
      <dgm:spPr/>
    </dgm:pt>
    <dgm:pt modelId="{C5AC2B52-1C60-42D5-8A74-473D67EAE8E6}" type="pres">
      <dgm:prSet presAssocID="{A05F0E20-5F4D-479D-A8EA-BA915655A1D3}" presName="arrowDiagram3" presStyleCnt="0"/>
      <dgm:spPr/>
    </dgm:pt>
    <dgm:pt modelId="{1E7C8BE4-EEFE-48E8-8F1C-F8E714FD5E9A}" type="pres">
      <dgm:prSet presAssocID="{3D5A0883-5B56-44FB-B28E-5EF7CA859C24}" presName="bullet3a" presStyleLbl="node1" presStyleIdx="0" presStyleCnt="3"/>
      <dgm:spPr/>
    </dgm:pt>
    <dgm:pt modelId="{7FD451A4-4FA1-47ED-95A1-043CD84E9441}" type="pres">
      <dgm:prSet presAssocID="{3D5A0883-5B56-44FB-B28E-5EF7CA859C24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7A5E3-880B-4F77-8482-12E2C740D8BD}" type="pres">
      <dgm:prSet presAssocID="{15CACF00-9335-42BD-AF15-1EEBD820DD5C}" presName="bullet3b" presStyleLbl="node1" presStyleIdx="1" presStyleCnt="3"/>
      <dgm:spPr/>
    </dgm:pt>
    <dgm:pt modelId="{685DDEDD-D993-47B3-850B-1CD6EF35C8E3}" type="pres">
      <dgm:prSet presAssocID="{15CACF00-9335-42BD-AF15-1EEBD820DD5C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3B120-071B-4DA8-9E75-85F0058050F9}" type="pres">
      <dgm:prSet presAssocID="{976BB4CC-F47B-46E7-B71E-7CA1036E3545}" presName="bullet3c" presStyleLbl="node1" presStyleIdx="2" presStyleCnt="3" custLinFactY="-17586" custLinFactNeighborX="-51380" custLinFactNeighborY="-100000"/>
      <dgm:spPr/>
    </dgm:pt>
    <dgm:pt modelId="{40050C10-8D4A-4820-96EB-5230B8A1B3DA}" type="pres">
      <dgm:prSet presAssocID="{976BB4CC-F47B-46E7-B71E-7CA1036E3545}" presName="textBox3c" presStyleLbl="revTx" presStyleIdx="2" presStyleCnt="3" custScaleX="227129" custLinFactNeighborX="17723" custLinFactNeighborY="-6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F0696C-43A3-4E1A-BC87-6D5C08A09455}" srcId="{A05F0E20-5F4D-479D-A8EA-BA915655A1D3}" destId="{15CACF00-9335-42BD-AF15-1EEBD820DD5C}" srcOrd="1" destOrd="0" parTransId="{46B6F3CD-98F3-449B-A3C6-F178A09C56F8}" sibTransId="{D16203D4-B21F-4C34-A623-15FDD973ED4A}"/>
    <dgm:cxn modelId="{910FCE05-7063-42A7-96E0-EA98331D7CAB}" type="presOf" srcId="{976BB4CC-F47B-46E7-B71E-7CA1036E3545}" destId="{40050C10-8D4A-4820-96EB-5230B8A1B3DA}" srcOrd="0" destOrd="0" presId="urn:microsoft.com/office/officeart/2005/8/layout/arrow2"/>
    <dgm:cxn modelId="{6AC5A128-3F3B-42CC-81E4-3FAB54BE5E69}" type="presOf" srcId="{A05F0E20-5F4D-479D-A8EA-BA915655A1D3}" destId="{C2428469-FD6F-419F-8808-B27FED32378C}" srcOrd="0" destOrd="0" presId="urn:microsoft.com/office/officeart/2005/8/layout/arrow2"/>
    <dgm:cxn modelId="{7B7CE077-CC63-4382-BB13-C603AE3273BA}" type="presOf" srcId="{15CACF00-9335-42BD-AF15-1EEBD820DD5C}" destId="{685DDEDD-D993-47B3-850B-1CD6EF35C8E3}" srcOrd="0" destOrd="0" presId="urn:microsoft.com/office/officeart/2005/8/layout/arrow2"/>
    <dgm:cxn modelId="{A4038AF9-8802-4AE4-AA11-F747181FB6DB}" srcId="{A05F0E20-5F4D-479D-A8EA-BA915655A1D3}" destId="{3D5A0883-5B56-44FB-B28E-5EF7CA859C24}" srcOrd="0" destOrd="0" parTransId="{E9E32B7B-D330-4A0F-AB6A-298227185FCF}" sibTransId="{44AC611A-0A84-4628-B486-F21FF4875CA4}"/>
    <dgm:cxn modelId="{E6FBCD45-EF60-477D-8E18-7D05A9C0D7F8}" srcId="{A05F0E20-5F4D-479D-A8EA-BA915655A1D3}" destId="{976BB4CC-F47B-46E7-B71E-7CA1036E3545}" srcOrd="2" destOrd="0" parTransId="{4623FEB3-7F72-429A-82FB-3C25875C86D8}" sibTransId="{7275A91A-DDC8-4784-99F8-746C16BDAC42}"/>
    <dgm:cxn modelId="{3925C6E0-0232-4452-850B-98CEDB6B580E}" type="presOf" srcId="{3D5A0883-5B56-44FB-B28E-5EF7CA859C24}" destId="{7FD451A4-4FA1-47ED-95A1-043CD84E9441}" srcOrd="0" destOrd="0" presId="urn:microsoft.com/office/officeart/2005/8/layout/arrow2"/>
    <dgm:cxn modelId="{B19CCFC5-9DAA-441F-8778-03C4FB04BFA0}" type="presParOf" srcId="{C2428469-FD6F-419F-8808-B27FED32378C}" destId="{8EB11377-151F-4B9E-9ECE-0DB278D39EA0}" srcOrd="0" destOrd="0" presId="urn:microsoft.com/office/officeart/2005/8/layout/arrow2"/>
    <dgm:cxn modelId="{60C3F197-E950-4351-972B-2D8C634194EE}" type="presParOf" srcId="{C2428469-FD6F-419F-8808-B27FED32378C}" destId="{C5AC2B52-1C60-42D5-8A74-473D67EAE8E6}" srcOrd="1" destOrd="0" presId="urn:microsoft.com/office/officeart/2005/8/layout/arrow2"/>
    <dgm:cxn modelId="{CE9608CE-97A5-46DB-80A5-7DE547601797}" type="presParOf" srcId="{C5AC2B52-1C60-42D5-8A74-473D67EAE8E6}" destId="{1E7C8BE4-EEFE-48E8-8F1C-F8E714FD5E9A}" srcOrd="0" destOrd="0" presId="urn:microsoft.com/office/officeart/2005/8/layout/arrow2"/>
    <dgm:cxn modelId="{ADDA587F-5F9C-4C45-8667-E8C0579E82E6}" type="presParOf" srcId="{C5AC2B52-1C60-42D5-8A74-473D67EAE8E6}" destId="{7FD451A4-4FA1-47ED-95A1-043CD84E9441}" srcOrd="1" destOrd="0" presId="urn:microsoft.com/office/officeart/2005/8/layout/arrow2"/>
    <dgm:cxn modelId="{C9E188CC-11A3-4E56-9EF1-137AAD293939}" type="presParOf" srcId="{C5AC2B52-1C60-42D5-8A74-473D67EAE8E6}" destId="{4E87A5E3-880B-4F77-8482-12E2C740D8BD}" srcOrd="2" destOrd="0" presId="urn:microsoft.com/office/officeart/2005/8/layout/arrow2"/>
    <dgm:cxn modelId="{4FCD44C9-B2C2-4B75-821E-FA0C300017B7}" type="presParOf" srcId="{C5AC2B52-1C60-42D5-8A74-473D67EAE8E6}" destId="{685DDEDD-D993-47B3-850B-1CD6EF35C8E3}" srcOrd="3" destOrd="0" presId="urn:microsoft.com/office/officeart/2005/8/layout/arrow2"/>
    <dgm:cxn modelId="{1B4A484B-8B3C-4777-8E14-C5608F977854}" type="presParOf" srcId="{C5AC2B52-1C60-42D5-8A74-473D67EAE8E6}" destId="{D663B120-071B-4DA8-9E75-85F0058050F9}" srcOrd="4" destOrd="0" presId="urn:microsoft.com/office/officeart/2005/8/layout/arrow2"/>
    <dgm:cxn modelId="{BD639A54-A290-4841-ABC3-B5D2954E8B8F}" type="presParOf" srcId="{C5AC2B52-1C60-42D5-8A74-473D67EAE8E6}" destId="{40050C10-8D4A-4820-96EB-5230B8A1B3D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C162CA0-CF53-4518-A305-012DDE889390}" type="datetimeFigureOut">
              <a:rPr lang="ru-RU"/>
              <a:pPr>
                <a:defRPr/>
              </a:pPr>
              <a:t>25.11.2016</a:t>
            </a:fld>
            <a:endParaRPr lang="ru-RU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8C1B619-4409-4ACE-B10A-53390D277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5BB87-F769-4EF8-8C80-805D06587638}" type="datetimeFigureOut">
              <a:rPr lang="ru-RU"/>
              <a:pPr>
                <a:defRPr/>
              </a:pPr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C2DB6-E489-4239-852E-6A61077545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9F07-34BB-4354-B8DA-9D862CEFC142}" type="datetimeFigureOut">
              <a:rPr lang="ru-RU"/>
              <a:pPr>
                <a:defRPr/>
              </a:pPr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A7058-B6BC-4A48-8768-31782661E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8E7F6-CD6D-4941-8AA4-C89D4CEA2926}" type="datetimeFigureOut">
              <a:rPr lang="ru-RU"/>
              <a:pPr>
                <a:defRPr/>
              </a:pPr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24BF2-DDA8-41A6-9DFA-C76C34FE9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4E02B-C65A-40F5-923A-7DEF02449162}" type="datetimeFigureOut">
              <a:rPr lang="ru-RU"/>
              <a:pPr>
                <a:defRPr/>
              </a:pPr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41EC-31A1-4CF4-8F71-B5DC6F3AD3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360CF-2503-49C2-AD5A-6B6F5B8B5CBE}" type="datetimeFigureOut">
              <a:rPr lang="ru-RU"/>
              <a:pPr>
                <a:defRPr/>
              </a:pPr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3FE62-7C56-48BB-8164-7B2EF9F7EA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D99BE-C3C9-4FA3-91A4-BD3C6F8FB972}" type="datetimeFigureOut">
              <a:rPr lang="ru-RU"/>
              <a:pPr>
                <a:defRPr/>
              </a:pPr>
              <a:t>25.11.2016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FF81A-3C56-45E0-916B-9EE21E0F4F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D6B6A-93C3-486E-81EE-36D2FF5BFDF5}" type="datetimeFigureOut">
              <a:rPr lang="ru-RU"/>
              <a:pPr>
                <a:defRPr/>
              </a:pPr>
              <a:t>25.11.2016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53EBC-5523-4685-9287-33AA88CBE2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8B946-3980-453E-B975-B18567EE821D}" type="datetimeFigureOut">
              <a:rPr lang="ru-RU"/>
              <a:pPr>
                <a:defRPr/>
              </a:pPr>
              <a:t>25.11.2016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ADF1D-666D-4E4D-B3D4-21E121D1EA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421E1-A040-465A-8220-E1EF4CA7A95E}" type="datetimeFigureOut">
              <a:rPr lang="ru-RU"/>
              <a:pPr>
                <a:defRPr/>
              </a:pPr>
              <a:t>25.11.2016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6255D-C9E5-427A-BE13-AFD378358C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39090-B02B-47AF-9E75-82FE936E2433}" type="datetimeFigureOut">
              <a:rPr lang="ru-RU"/>
              <a:pPr>
                <a:defRPr/>
              </a:pPr>
              <a:t>25.11.2016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966D-9F6B-495E-B732-94A53ABDAB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F8D56-76AB-433C-82CE-280AAE7843A6}" type="datetimeFigureOut">
              <a:rPr lang="ru-RU"/>
              <a:pPr>
                <a:defRPr/>
              </a:pPr>
              <a:t>25.11.2016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F9AF-FFA4-4233-80E9-F79E45879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045C5A-6645-40E6-B5AF-1F91E9AB9D86}" type="datetimeFigureOut">
              <a:rPr lang="ru-RU"/>
              <a:pPr>
                <a:defRPr/>
              </a:pPr>
              <a:t>25.11.2016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CE9868-9E87-4043-948C-5C1594A2ED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diagramColors" Target="../diagrams/colors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18.jpeg"/><Relationship Id="rId2" Type="http://schemas.openxmlformats.org/officeDocument/2006/relationships/image" Target="../media/image1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6.jpeg"/><Relationship Id="rId10" Type="http://schemas.openxmlformats.org/officeDocument/2006/relationships/diagramData" Target="../diagrams/data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eg"/><Relationship Id="rId14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&#1044;&#1080;&#1089;&#1082;&#1088;&#1080;&#1084;&#1110;&#1085;&#1072;&#1094;&#1110;&#1103;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71138" cy="4476750"/>
          </a:xfrm>
        </p:spPr>
        <p:txBody>
          <a:bodyPr/>
          <a:lstStyle/>
          <a:p>
            <a:pPr algn="ctr" eaLnBrk="1" hangingPunct="1"/>
            <a:r>
              <a:rPr lang="uk-UA" sz="9600" b="1" smtClean="0">
                <a:solidFill>
                  <a:srgbClr val="000099"/>
                </a:solidFill>
              </a:rPr>
              <a:t>Самоосвіта педагога</a:t>
            </a:r>
            <a:endParaRPr lang="ru-RU" sz="9600" b="1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Картинки по запросу вісім інтелекті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6725" y="365125"/>
            <a:ext cx="39544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10515600" cy="1325563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rgbClr val="002060"/>
                </a:solidFill>
              </a:rPr>
              <a:t>Сучасні освітні системи Європи</a:t>
            </a:r>
            <a:endParaRPr lang="ru-RU" b="1" smtClean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dirty="0" smtClean="0">
                <a:solidFill>
                  <a:srgbClr val="002060"/>
                </a:solidFill>
              </a:rPr>
              <a:t>Пріоритет-цінності, норми.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dirty="0" err="1" smtClean="0">
                <a:solidFill>
                  <a:srgbClr val="002060"/>
                </a:solidFill>
              </a:rPr>
              <a:t>Дитиноцентрична</a:t>
            </a:r>
            <a:r>
              <a:rPr lang="uk-UA" dirty="0" smtClean="0">
                <a:solidFill>
                  <a:srgbClr val="002060"/>
                </a:solidFill>
              </a:rPr>
              <a:t> школа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dirty="0" smtClean="0">
                <a:solidFill>
                  <a:srgbClr val="002060"/>
                </a:solidFill>
              </a:rPr>
              <a:t>Учитель створює освітній простір: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dirty="0"/>
              <a:t>р</a:t>
            </a:r>
            <a:r>
              <a:rPr lang="uk-UA" dirty="0" smtClean="0"/>
              <a:t>озташування меблів під час уроку,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dirty="0" err="1"/>
              <a:t>ф</a:t>
            </a:r>
            <a:r>
              <a:rPr lang="uk-UA" dirty="0" err="1" smtClean="0"/>
              <a:t>асилітація</a:t>
            </a:r>
            <a:endParaRPr lang="uk-UA" dirty="0" smtClean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dirty="0" err="1"/>
              <a:t>т</a:t>
            </a:r>
            <a:r>
              <a:rPr lang="uk-UA" dirty="0" err="1" smtClean="0"/>
              <a:t>ренерство</a:t>
            </a:r>
            <a:endParaRPr lang="uk-UA" dirty="0" smtClean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dirty="0" err="1"/>
              <a:t>к</a:t>
            </a:r>
            <a:r>
              <a:rPr lang="uk-UA" dirty="0" err="1" smtClean="0"/>
              <a:t>оучинг</a:t>
            </a:r>
            <a:endParaRPr lang="uk-UA" dirty="0" smtClean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dirty="0" err="1"/>
              <a:t>т</a:t>
            </a:r>
            <a:r>
              <a:rPr lang="uk-UA" dirty="0" err="1" smtClean="0"/>
              <a:t>ьютерство</a:t>
            </a:r>
            <a:endParaRPr lang="uk-UA" dirty="0" smtClean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dirty="0" err="1" smtClean="0"/>
              <a:t>менторство</a:t>
            </a:r>
            <a:endParaRPr lang="uk-UA" dirty="0" smtClean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uk-UA" dirty="0" smtClean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uk-UA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pic>
        <p:nvPicPr>
          <p:cNvPr id="21508" name="Picture 2" descr="Liko-School: сучасна школа у хмара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5925" y="2286000"/>
            <a:ext cx="47244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http://sunny7.ua/upload/photos/shutterstock_104967464_articles_main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6713" y="4048125"/>
            <a:ext cx="3910012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8" descr="http://www.psyportal.net/wp-content/uploads/2012/11/21.11.2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7550" y="5108575"/>
            <a:ext cx="233045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Схема 8"/>
          <p:cNvGraphicFramePr/>
          <p:nvPr/>
        </p:nvGraphicFramePr>
        <p:xfrm>
          <a:off x="1532590" y="3281857"/>
          <a:ext cx="4418973" cy="3583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>
          <a:xfrm>
            <a:off x="2097088" y="2827338"/>
            <a:ext cx="4667250" cy="1162050"/>
          </a:xfrm>
        </p:spPr>
        <p:txBody>
          <a:bodyPr/>
          <a:lstStyle/>
          <a:p>
            <a:pPr eaLnBrk="1" hangingPunct="1"/>
            <a:r>
              <a:rPr lang="uk-UA" altLang="ru-RU" sz="2800" smtClean="0">
                <a:solidFill>
                  <a:srgbClr val="C00000"/>
                </a:solidFill>
                <a:cs typeface="Arial" charset="0"/>
              </a:rPr>
              <a:t>ПОРІВНЯЙТЕ</a:t>
            </a:r>
            <a:endParaRPr lang="ru-RU" altLang="ru-RU" sz="2800" smtClean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253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200" y="6356350"/>
            <a:ext cx="27432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66A7314C-C9DC-4387-BD86-D946B0861EF7}" type="slidenum">
              <a:rPr lang="en-GB" altLang="ru-RU" sz="1100" smtClean="0">
                <a:solidFill>
                  <a:srgbClr val="5F5F5F"/>
                </a:solidFill>
                <a:latin typeface="Arial" charset="0"/>
                <a:cs typeface="Arial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ru-RU" sz="1100" smtClean="0">
              <a:solidFill>
                <a:srgbClr val="5F5F5F"/>
              </a:solidFill>
              <a:latin typeface="Arial" charset="0"/>
              <a:cs typeface="Arial" charset="0"/>
            </a:endParaRPr>
          </a:p>
        </p:txBody>
      </p:sp>
      <p:pic>
        <p:nvPicPr>
          <p:cNvPr id="22533" name="Picture 2" descr="Картинки по запросу ученики  добывающие знания картинки"/>
          <p:cNvPicPr>
            <a:picLocks noGrp="1" noChangeAspect="1" noChangeArrowheads="1"/>
          </p:cNvPicPr>
          <p:nvPr>
            <p:ph idx="1"/>
          </p:nvPr>
        </p:nvPicPr>
        <p:blipFill>
          <a:blip r:embed="rId8"/>
          <a:srcRect/>
          <a:stretch>
            <a:fillRect/>
          </a:stretch>
        </p:blipFill>
        <p:spPr>
          <a:xfrm>
            <a:off x="7907338" y="2143125"/>
            <a:ext cx="2441575" cy="1625600"/>
          </a:xfrm>
        </p:spPr>
      </p:pic>
      <p:pic>
        <p:nvPicPr>
          <p:cNvPr id="22534" name="Picture 4" descr="https://encrypted-tbn0.gstatic.com/images?q=tbn:ANd9GcRQa9KV-MyAV488ae92lFzmtzqhyasFxKzXXGBsN_yGx63yc03eS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78488" y="1700213"/>
            <a:ext cx="24431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/>
        </p:nvGraphicFramePr>
        <p:xfrm>
          <a:off x="1532590" y="-1"/>
          <a:ext cx="5749629" cy="3575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2536" name="Picture 6" descr="http://www.biznes-portal.com/images/news/34909_picture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32663" y="3989388"/>
            <a:ext cx="2352675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0" descr="http://articles.shkola-zdorovia.ru/wp-content/uploads/2014/10/141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519863" y="5214938"/>
            <a:ext cx="1757362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4" descr="http://us.123rf.com/450wm/kzenon/kzenon1205/kzenon120500297/13709145-%D0%9E%D0%B1%D1%80%D0%B0%D0%B7%D0%BE%D0%B2%D0%B0%D0%BD%D0%B8%D0%B5---%D0%A3%D1%87%D0%B5%D0%BD%D0%B8%D0%BA%D0%B8-%D0%B8-%D1%83%D1%87%D0%B8%D1%82%D0%B5%D0%BB%D1%8F-%D0%BE%D0%B1%D1%83%D1%87%D0%B5%D0%BD%D0%B8%D1%8F-%D0%B2-%D0%BD%D0%B0%D1%87%D0%B0%D0%BB%D1%8C%D0%BD%D0%BE%D0%B9-%D0%B8%EF%BF%BD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934325" y="263525"/>
            <a:ext cx="248761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231775" y="231775"/>
            <a:ext cx="8759825" cy="2997200"/>
          </a:xfrm>
        </p:spPr>
        <p:txBody>
          <a:bodyPr/>
          <a:lstStyle/>
          <a:p>
            <a:pPr eaLnBrk="1" hangingPunct="1"/>
            <a:r>
              <a:rPr lang="ru-RU" altLang="ru-RU" sz="4400" b="1" smtClean="0">
                <a:solidFill>
                  <a:srgbClr val="C00000"/>
                </a:solidFill>
                <a:cs typeface="Arial" charset="0"/>
              </a:rPr>
              <a:t/>
            </a:r>
            <a:br>
              <a:rPr lang="ru-RU" altLang="ru-RU" sz="4400" b="1" smtClean="0">
                <a:solidFill>
                  <a:srgbClr val="C00000"/>
                </a:solidFill>
                <a:cs typeface="Arial" charset="0"/>
              </a:rPr>
            </a:br>
            <a:r>
              <a:rPr lang="ru-RU" altLang="ru-RU" sz="4400" b="1" smtClean="0">
                <a:solidFill>
                  <a:srgbClr val="C00000"/>
                </a:solidFill>
                <a:cs typeface="Arial" charset="0"/>
              </a:rPr>
              <a:t/>
            </a:r>
            <a:br>
              <a:rPr lang="ru-RU" altLang="ru-RU" sz="4400" b="1" smtClean="0">
                <a:solidFill>
                  <a:srgbClr val="C00000"/>
                </a:solidFill>
                <a:cs typeface="Arial" charset="0"/>
              </a:rPr>
            </a:br>
            <a:r>
              <a:rPr lang="ru-RU" altLang="ru-RU" sz="4400" b="1" smtClean="0">
                <a:solidFill>
                  <a:srgbClr val="C00000"/>
                </a:solidFill>
                <a:cs typeface="Arial" charset="0"/>
              </a:rPr>
              <a:t/>
            </a:r>
            <a:br>
              <a:rPr lang="ru-RU" altLang="ru-RU" sz="4400" b="1" smtClean="0">
                <a:solidFill>
                  <a:srgbClr val="C00000"/>
                </a:solidFill>
                <a:cs typeface="Arial" charset="0"/>
              </a:rPr>
            </a:br>
            <a:r>
              <a:rPr lang="ru-RU" altLang="ru-RU" sz="4400" b="1" smtClean="0">
                <a:solidFill>
                  <a:srgbClr val="C00000"/>
                </a:solidFill>
                <a:cs typeface="Arial" charset="0"/>
              </a:rPr>
              <a:t>Педагогіка 9 інтелектів</a:t>
            </a:r>
            <a:r>
              <a:rPr lang="ru-RU" altLang="ru-RU" sz="4400" b="1" smtClean="0">
                <a:solidFill>
                  <a:srgbClr val="002060"/>
                </a:solidFill>
                <a:cs typeface="Arial" charset="0"/>
              </a:rPr>
              <a:t/>
            </a:r>
            <a:br>
              <a:rPr lang="ru-RU" altLang="ru-RU" sz="4400" b="1" smtClean="0">
                <a:solidFill>
                  <a:srgbClr val="002060"/>
                </a:solidFill>
                <a:cs typeface="Arial" charset="0"/>
              </a:rPr>
            </a:br>
            <a:r>
              <a:rPr lang="ru-RU" altLang="ru-RU" sz="4400" b="1" smtClean="0">
                <a:solidFill>
                  <a:srgbClr val="002060"/>
                </a:solidFill>
                <a:cs typeface="Arial" charset="0"/>
              </a:rPr>
              <a:t>«Не можна рибу навчити лазити по деревах, але дайте їй воду…»</a:t>
            </a:r>
            <a:r>
              <a:rPr lang="ru-RU" altLang="ru-RU" smtClean="0">
                <a:cs typeface="Arial" charset="0"/>
              </a:rPr>
              <a:t/>
            </a:r>
            <a:br>
              <a:rPr lang="ru-RU" altLang="ru-RU" smtClean="0">
                <a:cs typeface="Arial" charset="0"/>
              </a:rPr>
            </a:br>
            <a:endParaRPr lang="ru-RU" altLang="ru-RU" smtClean="0">
              <a:cs typeface="Arial" charset="0"/>
            </a:endParaRPr>
          </a:p>
        </p:txBody>
      </p:sp>
      <p:sp>
        <p:nvSpPr>
          <p:cNvPr id="2355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200" y="6356350"/>
            <a:ext cx="27432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165629C1-DE3C-4242-9A97-1115DFE2BF0B}" type="slidenum">
              <a:rPr lang="en-GB" altLang="ru-RU" sz="1100" smtClean="0">
                <a:solidFill>
                  <a:srgbClr val="5F5F5F"/>
                </a:solidFill>
                <a:latin typeface="Arial" charset="0"/>
                <a:cs typeface="Arial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altLang="ru-RU" sz="1100" smtClean="0">
              <a:solidFill>
                <a:srgbClr val="5F5F5F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Заголовок 1"/>
          <p:cNvSpPr txBox="1">
            <a:spLocks/>
          </p:cNvSpPr>
          <p:nvPr/>
        </p:nvSpPr>
        <p:spPr bwMode="auto">
          <a:xfrm>
            <a:off x="1385888" y="3543300"/>
            <a:ext cx="35750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4000" tIns="180000" rIns="504000" bIns="216000" anchor="b"/>
          <a:lstStyle/>
          <a:p>
            <a:pPr algn="ctr">
              <a:lnSpc>
                <a:spcPts val="3000"/>
              </a:lnSpc>
            </a:pPr>
            <a:endParaRPr lang="ru-RU" altLang="ru-RU" sz="2000" b="1">
              <a:solidFill>
                <a:srgbClr val="C0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24575" y="2279650"/>
            <a:ext cx="6172200" cy="48736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err="1"/>
              <a:t>Візуально-просторовий</a:t>
            </a:r>
            <a:r>
              <a:rPr lang="ru-RU" dirty="0"/>
              <a:t> 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b="1" dirty="0" err="1" smtClean="0"/>
              <a:t>Кінестетичний</a:t>
            </a:r>
            <a:endParaRPr lang="uk-UA" b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err="1" smtClean="0"/>
              <a:t>Музичний</a:t>
            </a:r>
            <a:endParaRPr lang="ru-RU" b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 </a:t>
            </a:r>
            <a:r>
              <a:rPr lang="ru-RU" b="1" dirty="0" err="1"/>
              <a:t>Міжособистісний</a:t>
            </a:r>
            <a:r>
              <a:rPr lang="ru-RU" dirty="0"/>
              <a:t> 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/>
              <a:t> </a:t>
            </a:r>
            <a:r>
              <a:rPr lang="ru-RU" b="1" dirty="0" err="1" smtClean="0"/>
              <a:t>Внутрішньоособистісний</a:t>
            </a:r>
            <a:endParaRPr lang="ru-RU" b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err="1" smtClean="0"/>
              <a:t>Логіко-математичний</a:t>
            </a:r>
            <a:endParaRPr lang="ru-RU" b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/>
              <a:t>Вербально-</a:t>
            </a:r>
            <a:r>
              <a:rPr lang="ru-RU" b="1" dirty="0" err="1" smtClean="0"/>
              <a:t>лінгвістичний</a:t>
            </a:r>
            <a:endParaRPr lang="ru-RU" b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err="1" smtClean="0"/>
              <a:t>Натуралістичний</a:t>
            </a:r>
            <a:endParaRPr lang="ru-RU" b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err="1"/>
              <a:t>Екзистенціальний</a:t>
            </a:r>
            <a:r>
              <a:rPr lang="ru-RU" dirty="0"/>
              <a:t> 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23557" name="Picture 2" descr="http://3.bp.blogspot.com/-3UxhaA25ZSc/Vjdmz83VTAI/AAAAAAAAHbI/MZ1GOFnwmNE/s1600/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38" y="2762250"/>
            <a:ext cx="4979987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960438"/>
            <a:ext cx="6640513" cy="6505575"/>
          </a:xfrm>
        </p:spPr>
        <p:txBody>
          <a:bodyPr/>
          <a:lstStyle/>
          <a:p>
            <a:pPr eaLnBrk="1" hangingPunct="1"/>
            <a:r>
              <a:rPr lang="uk-UA" altLang="ru-RU" sz="2400" smtClean="0">
                <a:solidFill>
                  <a:srgbClr val="003399"/>
                </a:solidFill>
                <a:cs typeface="Arial" charset="0"/>
              </a:rPr>
              <a:t>Мета освіти Фінляндії </a:t>
            </a:r>
            <a:r>
              <a:rPr lang="uk-UA" altLang="ru-RU" sz="2400" smtClean="0">
                <a:cs typeface="Arial" charset="0"/>
              </a:rPr>
              <a:t>– забезпечення однакових можливостей для усіх громадян (освіта – запорука добробуту держави)</a:t>
            </a:r>
          </a:p>
          <a:p>
            <a:pPr eaLnBrk="1" hangingPunct="1"/>
            <a:r>
              <a:rPr lang="uk-UA" altLang="ru-RU" sz="2400" smtClean="0">
                <a:solidFill>
                  <a:srgbClr val="003399"/>
                </a:solidFill>
                <a:cs typeface="Arial" charset="0"/>
              </a:rPr>
              <a:t>Мета освіти Великобританії </a:t>
            </a:r>
            <a:r>
              <a:rPr lang="uk-UA" altLang="ru-RU" sz="2400" smtClean="0">
                <a:cs typeface="Arial" charset="0"/>
              </a:rPr>
              <a:t>– могутність Великобританії!</a:t>
            </a:r>
          </a:p>
          <a:p>
            <a:pPr eaLnBrk="1" hangingPunct="1"/>
            <a:r>
              <a:rPr lang="uk-UA" altLang="ru-RU" sz="2400" smtClean="0">
                <a:solidFill>
                  <a:srgbClr val="003399"/>
                </a:solidFill>
                <a:cs typeface="Arial" charset="0"/>
              </a:rPr>
              <a:t>Мета освіти в США </a:t>
            </a:r>
            <a:r>
              <a:rPr lang="uk-UA" altLang="ru-RU" sz="2400" smtClean="0">
                <a:cs typeface="Arial" charset="0"/>
              </a:rPr>
              <a:t>– </a:t>
            </a:r>
            <a:r>
              <a:rPr lang="ru-RU" altLang="ru-RU" sz="2400" smtClean="0">
                <a:cs typeface="Arial" charset="0"/>
              </a:rPr>
              <a:t>д</a:t>
            </a:r>
            <a:r>
              <a:rPr lang="uk-UA" altLang="ru-RU" sz="2400" smtClean="0">
                <a:cs typeface="Arial" charset="0"/>
              </a:rPr>
              <a:t>осягнення «американської мрії» (бути успішним, багатим, самореалізація)</a:t>
            </a:r>
            <a:r>
              <a:rPr lang="ru-RU" altLang="ru-RU" sz="2400" smtClean="0">
                <a:solidFill>
                  <a:srgbClr val="003399"/>
                </a:solidFill>
                <a:cs typeface="Arial" charset="0"/>
              </a:rPr>
              <a:t> </a:t>
            </a:r>
          </a:p>
          <a:p>
            <a:pPr eaLnBrk="1" hangingPunct="1"/>
            <a:r>
              <a:rPr lang="ru-RU" altLang="ru-RU" sz="2400" smtClean="0">
                <a:solidFill>
                  <a:srgbClr val="003399"/>
                </a:solidFill>
                <a:cs typeface="Arial" charset="0"/>
              </a:rPr>
              <a:t>Мета освіти Сингапура </a:t>
            </a:r>
            <a:r>
              <a:rPr lang="ru-RU" altLang="ru-RU" sz="2400" smtClean="0">
                <a:cs typeface="Arial" charset="0"/>
              </a:rPr>
              <a:t>– мати найтехнолог</a:t>
            </a:r>
            <a:r>
              <a:rPr lang="uk-UA" altLang="ru-RU" sz="2400" smtClean="0">
                <a:cs typeface="Arial" charset="0"/>
              </a:rPr>
              <a:t>ічнішу освіту в світі!</a:t>
            </a:r>
          </a:p>
          <a:p>
            <a:pPr eaLnBrk="1" hangingPunct="1"/>
            <a:endParaRPr lang="uk-UA" altLang="ru-RU" sz="2000" smtClean="0">
              <a:cs typeface="Arial" charset="0"/>
            </a:endParaRPr>
          </a:p>
          <a:p>
            <a:pPr eaLnBrk="1" hangingPunct="1"/>
            <a:endParaRPr lang="uk-UA" altLang="ru-RU" sz="2000" smtClean="0">
              <a:cs typeface="Arial" charset="0"/>
            </a:endParaRPr>
          </a:p>
          <a:p>
            <a:pPr eaLnBrk="1" hangingPunct="1"/>
            <a:r>
              <a:rPr lang="uk-UA" altLang="ru-RU" sz="2800" b="1" smtClean="0">
                <a:solidFill>
                  <a:srgbClr val="C00000"/>
                </a:solidFill>
                <a:cs typeface="Arial" charset="0"/>
              </a:rPr>
              <a:t>Мета освіти в Україні – здати ЗНО?</a:t>
            </a:r>
          </a:p>
          <a:p>
            <a:pPr eaLnBrk="1" hangingPunct="1"/>
            <a:endParaRPr lang="ru-RU" altLang="ru-RU" sz="2000" smtClean="0">
              <a:cs typeface="Arial" charset="0"/>
            </a:endParaRPr>
          </a:p>
        </p:txBody>
      </p:sp>
      <p:sp>
        <p:nvSpPr>
          <p:cNvPr id="2457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200" y="6356350"/>
            <a:ext cx="27432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9C6B0D07-0E77-43BF-A7C3-884A73487D0F}" type="slidenum">
              <a:rPr lang="en-GB" altLang="ru-RU" sz="1100" smtClean="0">
                <a:solidFill>
                  <a:srgbClr val="5F5F5F"/>
                </a:solidFill>
                <a:latin typeface="Arial" charset="0"/>
                <a:cs typeface="Arial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ru-RU" sz="1100" smtClean="0">
              <a:solidFill>
                <a:srgbClr val="5F5F5F"/>
              </a:solidFill>
              <a:latin typeface="Arial" charset="0"/>
              <a:cs typeface="Arial" charset="0"/>
            </a:endParaRPr>
          </a:p>
        </p:txBody>
      </p:sp>
      <p:pic>
        <p:nvPicPr>
          <p:cNvPr id="24579" name="Picture 2" descr="Государственный флаг Украины | National Flag of Ukra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1988" y="4748213"/>
            <a:ext cx="2286000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Флаг СШ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988" y="2192338"/>
            <a:ext cx="1335087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Флаг Великобритании, - заказать изготовление флагов и флажков в интернет-магазине ФлагМа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1988" y="1101725"/>
            <a:ext cx="1335087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8" descr="http://www.flagi-mira.ru/picture/finskiy-flag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81988" y="166688"/>
            <a:ext cx="1335087" cy="8858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4583" name="Picture 10" descr="https://upload.wikimedia.org/wikipedia/commons/thumb/4/48/Flag_of_Singapore.svg/250px-Flag_of_Singapore.sv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56588" y="3370263"/>
            <a:ext cx="1349375" cy="9017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Результат пошуку зображень за запитом &quot;батьки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17063" y="365125"/>
            <a:ext cx="22479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b="1" smtClean="0"/>
              <a:t>Факт:</a:t>
            </a: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809625" y="1452563"/>
            <a:ext cx="10926763" cy="5405437"/>
          </a:xfrm>
        </p:spPr>
        <p:txBody>
          <a:bodyPr/>
          <a:lstStyle/>
          <a:p>
            <a:pPr eaLnBrk="1" hangingPunct="1"/>
            <a:r>
              <a:rPr lang="ru-RU" sz="3600" smtClean="0"/>
              <a:t>20% учнів активно працюють на уроці, </a:t>
            </a:r>
          </a:p>
          <a:p>
            <a:pPr eaLnBrk="1" hangingPunct="1"/>
            <a:r>
              <a:rPr lang="ru-RU" sz="3600" smtClean="0"/>
              <a:t>30% - активно спостерігають, але не виявляють активності,</a:t>
            </a:r>
          </a:p>
          <a:p>
            <a:pPr eaLnBrk="1" hangingPunct="1"/>
            <a:r>
              <a:rPr lang="ru-RU" sz="3600" smtClean="0"/>
              <a:t>30% спостерігають пасивно, </a:t>
            </a:r>
          </a:p>
          <a:p>
            <a:pPr eaLnBrk="1" hangingPunct="1"/>
            <a:r>
              <a:rPr lang="ru-RU" sz="3600" smtClean="0"/>
              <a:t>20 % – майже бездіяльні</a:t>
            </a:r>
            <a:r>
              <a:rPr lang="ru-RU" sz="3600" b="1" smtClean="0"/>
              <a:t>,</a:t>
            </a:r>
          </a:p>
          <a:p>
            <a:pPr eaLnBrk="1" hangingPunct="1"/>
            <a:r>
              <a:rPr lang="ru-RU" sz="3600" b="1" smtClean="0"/>
              <a:t>45 хвилин вчитель активно веде урок, а діти – просто спостерігачі,	</a:t>
            </a:r>
            <a:r>
              <a:rPr lang="ru-RU" sz="3600" b="1" smtClean="0">
                <a:solidFill>
                  <a:srgbClr val="C00000"/>
                </a:solidFill>
              </a:rPr>
              <a:t>		</a:t>
            </a:r>
            <a:r>
              <a:rPr lang="ru-RU" sz="3600" b="1" u="sng" smtClean="0">
                <a:solidFill>
                  <a:srgbClr val="C00000"/>
                </a:solidFill>
              </a:rPr>
              <a:t>Необхідно:</a:t>
            </a:r>
            <a:endParaRPr lang="ru-RU" sz="3600" u="sng" smtClean="0"/>
          </a:p>
          <a:p>
            <a:pPr eaLnBrk="1" hangingPunct="1"/>
            <a:r>
              <a:rPr lang="ru-RU" sz="3600" b="1" smtClean="0">
                <a:solidFill>
                  <a:srgbClr val="FF0000"/>
                </a:solidFill>
              </a:rPr>
              <a:t>45 хвилин </a:t>
            </a:r>
            <a:r>
              <a:rPr lang="ru-RU" sz="3600" b="1" smtClean="0">
                <a:solidFill>
                  <a:srgbClr val="C00000"/>
                </a:solidFill>
              </a:rPr>
              <a:t>кожна дитина повинна бути в активному пошуці.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b="1" smtClean="0">
                <a:solidFill>
                  <a:srgbClr val="002060"/>
                </a:solidFill>
              </a:rPr>
              <a:t>Тренер</a:t>
            </a:r>
            <a:endParaRPr lang="ru-RU" b="1" smtClean="0">
              <a:solidFill>
                <a:srgbClr val="002060"/>
              </a:solidFill>
            </a:endParaRPr>
          </a:p>
        </p:txBody>
      </p:sp>
      <p:pic>
        <p:nvPicPr>
          <p:cNvPr id="26626" name="Picture 2" descr="Картинки по запросу учитель учень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43650" y="0"/>
            <a:ext cx="5619750" cy="4351338"/>
          </a:xfrm>
        </p:spPr>
      </p:pic>
      <p:sp>
        <p:nvSpPr>
          <p:cNvPr id="26627" name="Объект 2"/>
          <p:cNvSpPr txBox="1">
            <a:spLocks/>
          </p:cNvSpPr>
          <p:nvPr/>
        </p:nvSpPr>
        <p:spPr bwMode="auto">
          <a:xfrm>
            <a:off x="606425" y="2176463"/>
            <a:ext cx="1051560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800">
                <a:solidFill>
                  <a:srgbClr val="C00000"/>
                </a:solidFill>
                <a:latin typeface="Calibri" pitchFamily="34" charset="0"/>
              </a:rPr>
              <a:t>Тренінг: </a:t>
            </a:r>
            <a:r>
              <a:rPr lang="uk-UA" sz="2800">
                <a:latin typeface="Calibri" pitchFamily="34" charset="0"/>
              </a:rPr>
              <a:t>формування навичок, 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800">
                <a:latin typeface="Calibri" pitchFamily="34" charset="0"/>
              </a:rPr>
              <a:t>зміна динаміки вправ, рівність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800">
                <a:latin typeface="Calibri" pitchFamily="34" charset="0"/>
              </a:rPr>
              <a:t> тренера і учасників, тренер має 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800">
                <a:latin typeface="Calibri" pitchFamily="34" charset="0"/>
              </a:rPr>
              <a:t>право приймати активну участь 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800">
                <a:latin typeface="Calibri" pitchFamily="34" charset="0"/>
              </a:rPr>
              <a:t>в усьому що відбувається в групі.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800">
                <a:latin typeface="Calibri" pitchFamily="34" charset="0"/>
              </a:rPr>
              <a:t> Метод Колба – основний принцип навчання. Робота тренера теоретична не більше 10% від загального часу. Основна мета – організація навчання. </a:t>
            </a:r>
            <a:r>
              <a:rPr lang="uk-UA" sz="2800">
                <a:solidFill>
                  <a:srgbClr val="C00000"/>
                </a:solidFill>
                <a:latin typeface="Calibri" pitchFamily="34" charset="0"/>
              </a:rPr>
              <a:t>Проектні технології.Інтерактивні форми роботи.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uk-UA" sz="280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uk-UA" sz="280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b="1" smtClean="0">
                <a:solidFill>
                  <a:srgbClr val="002060"/>
                </a:solidFill>
              </a:rPr>
              <a:t>Фасилітатор</a:t>
            </a:r>
            <a:endParaRPr lang="ru-RU" b="1" smtClean="0">
              <a:solidFill>
                <a:srgbClr val="002060"/>
              </a:solidFill>
            </a:endParaRPr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>
          <a:xfrm>
            <a:off x="295275" y="1690688"/>
            <a:ext cx="7183438" cy="501491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uk-UA" sz="4000" smtClean="0">
                <a:solidFill>
                  <a:srgbClr val="C00000"/>
                </a:solidFill>
                <a:latin typeface="Arial" charset="0"/>
                <a:cs typeface="Arial" charset="0"/>
              </a:rPr>
              <a:t>Робота  з групами. </a:t>
            </a:r>
            <a:r>
              <a:rPr lang="uk-UA" sz="4000" smtClean="0">
                <a:latin typeface="Arial" charset="0"/>
                <a:cs typeface="Arial" charset="0"/>
              </a:rPr>
              <a:t>Створення мікроклімату,  атмосфери взаємодопомоги, колективного розуму,  розвитку лідерських якостей, уміння працювати в команді, </a:t>
            </a:r>
            <a:r>
              <a:rPr lang="uk-UA" sz="4000" smtClean="0">
                <a:solidFill>
                  <a:srgbClr val="C00000"/>
                </a:solidFill>
                <a:latin typeface="Arial" charset="0"/>
                <a:cs typeface="Arial" charset="0"/>
              </a:rPr>
              <a:t>воркшоп</a:t>
            </a:r>
            <a:endParaRPr lang="ru-RU" sz="4000" smtClean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7651" name="Picture 2" descr="Картинки по запросу фасилітац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3425" y="365125"/>
            <a:ext cx="481330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solidFill>
                  <a:srgbClr val="002060"/>
                </a:solidFill>
              </a:rPr>
              <a:t>Тьютор</a:t>
            </a:r>
            <a:endParaRPr lang="ru-RU" smtClean="0">
              <a:solidFill>
                <a:srgbClr val="002060"/>
              </a:solidFill>
            </a:endParaRPr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753100" cy="16002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uk-UA" smtClean="0"/>
              <a:t>Програма індивідуального розвитку 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mtClean="0"/>
              <a:t>Та навчання. Учитель –наставник.</a:t>
            </a:r>
          </a:p>
          <a:p>
            <a:pPr marL="0" indent="0" eaLnBrk="1" hangingPunct="1">
              <a:buFont typeface="Arial" charset="0"/>
              <a:buNone/>
            </a:pPr>
            <a:r>
              <a:rPr lang="uk-UA" smtClean="0"/>
              <a:t>Супровід навчання дитини.</a:t>
            </a:r>
            <a:endParaRPr lang="ru-RU" smtClean="0"/>
          </a:p>
        </p:txBody>
      </p:sp>
      <p:pic>
        <p:nvPicPr>
          <p:cNvPr id="28675" name="Picture 4" descr="Картинки по запросу учитель учен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5313" y="365125"/>
            <a:ext cx="5070475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Заголовок 1"/>
          <p:cNvSpPr txBox="1">
            <a:spLocks/>
          </p:cNvSpPr>
          <p:nvPr/>
        </p:nvSpPr>
        <p:spPr bwMode="auto">
          <a:xfrm>
            <a:off x="838200" y="3560763"/>
            <a:ext cx="1051560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uk-UA" sz="4400">
                <a:solidFill>
                  <a:srgbClr val="002060"/>
                </a:solidFill>
                <a:latin typeface="Calibri Light"/>
              </a:rPr>
              <a:t>Коуч</a:t>
            </a:r>
            <a:endParaRPr lang="ru-RU" sz="4400">
              <a:solidFill>
                <a:srgbClr val="002060"/>
              </a:solidFill>
              <a:latin typeface="Calibri Light"/>
            </a:endParaRPr>
          </a:p>
        </p:txBody>
      </p:sp>
      <p:sp>
        <p:nvSpPr>
          <p:cNvPr id="28677" name="Объект 2"/>
          <p:cNvSpPr txBox="1">
            <a:spLocks/>
          </p:cNvSpPr>
          <p:nvPr/>
        </p:nvSpPr>
        <p:spPr bwMode="auto">
          <a:xfrm>
            <a:off x="717550" y="4638675"/>
            <a:ext cx="110474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800">
                <a:latin typeface="Calibri" pitchFamily="34" charset="0"/>
              </a:rPr>
              <a:t>Продуктивне партнерство. Досягнення мети, рухатися ефективно, розвивати власні сильні сторони, уміння знаходити і використовувати ресурси.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8663" y="1689100"/>
            <a:ext cx="8769350" cy="41243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4000" dirty="0" smtClean="0"/>
              <a:t> </a:t>
            </a:r>
            <a:r>
              <a:rPr lang="uk-UA" sz="4000" dirty="0" smtClean="0"/>
              <a:t>Старший або досвідчений </a:t>
            </a:r>
            <a:r>
              <a:rPr lang="uk-UA" sz="4000" dirty="0" smtClean="0">
                <a:solidFill>
                  <a:srgbClr val="C00000"/>
                </a:solidFill>
              </a:rPr>
              <a:t>партнер</a:t>
            </a:r>
            <a:r>
              <a:rPr lang="uk-UA" sz="4000" dirty="0"/>
              <a:t> </a:t>
            </a:r>
            <a:r>
              <a:rPr lang="uk-UA" sz="4000" dirty="0" smtClean="0"/>
              <a:t>(бере участь у справі) Бачить будь-яку ситуацію зі сторони, дає поради, допомагає особистими зв'язками.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4000" dirty="0" smtClean="0">
                <a:solidFill>
                  <a:srgbClr val="C00000"/>
                </a:solidFill>
              </a:rPr>
              <a:t>Година </a:t>
            </a:r>
            <a:r>
              <a:rPr lang="uk-UA" sz="4000" dirty="0" err="1" smtClean="0">
                <a:solidFill>
                  <a:srgbClr val="C00000"/>
                </a:solidFill>
              </a:rPr>
              <a:t>менторства</a:t>
            </a:r>
            <a:r>
              <a:rPr lang="uk-UA" sz="4000" dirty="0" smtClean="0">
                <a:solidFill>
                  <a:srgbClr val="C00000"/>
                </a:solidFill>
              </a:rPr>
              <a:t> в шведських школах. </a:t>
            </a:r>
            <a:endParaRPr lang="en-US" sz="4000" dirty="0" smtClean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4000" dirty="0" smtClean="0">
                <a:solidFill>
                  <a:srgbClr val="C00000"/>
                </a:solidFill>
              </a:rPr>
              <a:t>Досвід Швеції-ресурсний вчитель.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9698" name="Picture 2" descr="Картинки по запросу бизнес наставн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25" y="1065213"/>
            <a:ext cx="238760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Заголовок 4"/>
          <p:cNvSpPr>
            <a:spLocks noGrp="1"/>
          </p:cNvSpPr>
          <p:nvPr>
            <p:ph type="title"/>
          </p:nvPr>
        </p:nvSpPr>
        <p:spPr>
          <a:xfrm>
            <a:off x="7770813" y="338138"/>
            <a:ext cx="3925887" cy="1149350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rgbClr val="002060"/>
                </a:solidFill>
              </a:rPr>
              <a:t>Ментор</a:t>
            </a:r>
            <a:endParaRPr lang="ru-RU" b="1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b="1" smtClean="0">
                <a:solidFill>
                  <a:srgbClr val="002060"/>
                </a:solidFill>
              </a:rPr>
              <a:t>Шведська система освіти</a:t>
            </a:r>
            <a:endParaRPr lang="ru-RU" b="1" smtClean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922838"/>
          </a:xfrm>
        </p:spPr>
        <p:txBody>
          <a:bodyPr rtlCol="0">
            <a:normAutofit fontScale="47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sz="5100" b="1" dirty="0" smtClean="0"/>
              <a:t>Школа цінностей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sz="5100" b="1" dirty="0" smtClean="0"/>
              <a:t>Партнерські відносини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sz="5100" b="1" dirty="0" smtClean="0"/>
              <a:t>Школа для дітей (їх щастя – пріоритет)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sz="5100" b="1" dirty="0" smtClean="0"/>
              <a:t>Всі діти – талановиті (розвиток творчості)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sz="5100" b="1" dirty="0" smtClean="0"/>
              <a:t>Свобода вибору можливостей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sz="5100" b="1" dirty="0" smtClean="0"/>
              <a:t>Підтримка держави на всіх етапах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sz="5100" b="1" dirty="0" smtClean="0"/>
              <a:t>Індивідуальний план розвитку дитини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uk-UA" sz="5100" b="1" dirty="0" smtClean="0">
                <a:solidFill>
                  <a:srgbClr val="C00000"/>
                </a:solidFill>
              </a:rPr>
              <a:t>Наслідок: держава з </a:t>
            </a:r>
            <a:r>
              <a:rPr lang="uk-UA" sz="5100" b="1" dirty="0" err="1" smtClean="0">
                <a:solidFill>
                  <a:srgbClr val="C00000"/>
                </a:solidFill>
              </a:rPr>
              <a:t>найвищем</a:t>
            </a:r>
            <a:r>
              <a:rPr lang="uk-UA" sz="5100" b="1" dirty="0" smtClean="0">
                <a:solidFill>
                  <a:srgbClr val="C00000"/>
                </a:solidFill>
              </a:rPr>
              <a:t> рівнем життя в Європі, екології, 8 млн. мешканців, </a:t>
            </a:r>
            <a:r>
              <a:rPr lang="uk-UA" sz="5100" b="1" dirty="0" err="1" smtClean="0">
                <a:solidFill>
                  <a:srgbClr val="C00000"/>
                </a:solidFill>
              </a:rPr>
              <a:t>Щвеція</a:t>
            </a:r>
            <a:r>
              <a:rPr lang="uk-UA" sz="5100" b="1" dirty="0" smtClean="0">
                <a:solidFill>
                  <a:srgbClr val="C00000"/>
                </a:solidFill>
              </a:rPr>
              <a:t> 6 країна за розміром допомоги і інвестицій в Україну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57863" cy="4922838"/>
          </a:xfrm>
        </p:spPr>
        <p:txBody>
          <a:bodyPr rtlCol="0">
            <a:normAutofit fontScale="4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5900" dirty="0" smtClean="0"/>
              <a:t>Низький рівень якості знань </a:t>
            </a:r>
            <a:r>
              <a:rPr lang="en-US" sz="5900" dirty="0" smtClean="0"/>
              <a:t>( PISA)</a:t>
            </a:r>
            <a:endParaRPr lang="uk-UA" sz="59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5900" dirty="0" smtClean="0"/>
              <a:t>Низький авторитет вчителя (небажання йти працювати у школи, незважаючи на високу зарплату)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5900" dirty="0" smtClean="0"/>
              <a:t>Низький рівень дисципліни (абсолютна свобода)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5900" dirty="0" err="1" smtClean="0"/>
              <a:t>Буллінг</a:t>
            </a:r>
            <a:r>
              <a:rPr lang="uk-UA" sz="5900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5900" dirty="0" smtClean="0"/>
              <a:t>Принцип «</a:t>
            </a:r>
            <a:r>
              <a:rPr lang="uk-UA" sz="5900" dirty="0" err="1" smtClean="0"/>
              <a:t>Яго</a:t>
            </a:r>
            <a:r>
              <a:rPr lang="uk-UA" sz="5900" dirty="0" smtClean="0"/>
              <a:t>»- не висовуйся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5900" dirty="0" smtClean="0"/>
              <a:t>Учень може викликати поліцію, навіть якщо вчитель з неповагою навіть на нього подивився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uk-UA" sz="51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uk-UA" sz="51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200" dirty="0"/>
          </a:p>
        </p:txBody>
      </p:sp>
      <p:pic>
        <p:nvPicPr>
          <p:cNvPr id="30724" name="Picture 4" descr="http://lenagold.ru/fon/clipart/s/smil/smail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8" y="111125"/>
            <a:ext cx="1905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AutoShape 6" descr="Картинки по запросу смайлики в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6" name="AutoShape 10" descr="Картинки по запросу смайлики вк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0727" name="Picture 12" descr="Картинки по запросу смайлики в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80663" y="312738"/>
            <a:ext cx="14097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xfrm>
            <a:off x="838200" y="720725"/>
            <a:ext cx="10515600" cy="5456238"/>
          </a:xfrm>
        </p:spPr>
        <p:txBody>
          <a:bodyPr/>
          <a:lstStyle/>
          <a:p>
            <a:pPr lvl="1">
              <a:buFont typeface="Arial" charset="0"/>
              <a:buNone/>
            </a:pPr>
            <a:r>
              <a:rPr lang="uk-UA" sz="4400" b="1" smtClean="0">
                <a:solidFill>
                  <a:srgbClr val="000099"/>
                </a:solidFill>
                <a:latin typeface="Castellar" pitchFamily="18" charset="0"/>
              </a:rPr>
              <a:t>“Найголовнішою метою освіти в школах має бути розвиток чоловіків і жінок, які здатні створювати нові речі, а не просто повторювати те, що робили нові покоління; бути творчими і винахідливими, мати критичний погляд і перевіряти,  а не приймати все те, що їм пропонують”</a:t>
            </a:r>
          </a:p>
          <a:p>
            <a:pPr lvl="1">
              <a:buFont typeface="Arial" charset="0"/>
              <a:buNone/>
            </a:pPr>
            <a:r>
              <a:rPr lang="uk-UA" sz="4400" b="1" smtClean="0">
                <a:solidFill>
                  <a:srgbClr val="000099"/>
                </a:solidFill>
                <a:latin typeface="Castellar" pitchFamily="18" charset="0"/>
              </a:rPr>
              <a:t>									Жан Піаже</a:t>
            </a:r>
            <a:endParaRPr lang="ru-RU" sz="4400" b="1" smtClean="0">
              <a:solidFill>
                <a:srgbClr val="000099"/>
              </a:solidFill>
              <a:latin typeface="Castellar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/>
          </p:cNvSpPr>
          <p:nvPr>
            <p:ph type="body" idx="1"/>
          </p:nvPr>
        </p:nvSpPr>
        <p:spPr>
          <a:xfrm>
            <a:off x="838200" y="739775"/>
            <a:ext cx="10515600" cy="54371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sz="4800" b="1" i="1" smtClean="0">
                <a:solidFill>
                  <a:srgbClr val="000099"/>
                </a:solidFill>
              </a:rPr>
              <a:t>	Ніколи не залишайте вашої самоосвітньої роботи і не забувайте, що, скільки би Ви  не вчились, скільки би не знали, знанням та освіті немає  ні кордонів, ні меж.</a:t>
            </a:r>
            <a:endParaRPr lang="uk-UA" sz="4800" u="sng" smtClean="0">
              <a:solidFill>
                <a:srgbClr val="000099"/>
              </a:solidFill>
            </a:endParaRPr>
          </a:p>
          <a:p>
            <a:pPr>
              <a:buFont typeface="Arial" charset="0"/>
              <a:buNone/>
            </a:pPr>
            <a:r>
              <a:rPr lang="uk-UA" sz="4800" i="1" smtClean="0">
                <a:solidFill>
                  <a:srgbClr val="000099"/>
                </a:solidFill>
              </a:rPr>
              <a:t>								</a:t>
            </a:r>
            <a:r>
              <a:rPr lang="uk-UA" sz="4800" b="1" i="1" smtClean="0">
                <a:solidFill>
                  <a:srgbClr val="000099"/>
                </a:solidFill>
              </a:rPr>
              <a:t>М.О.Рубакін</a:t>
            </a:r>
            <a:endParaRPr lang="ru-RU" sz="4800" b="1" i="1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IMG_20160929_1252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4968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989513" y="0"/>
            <a:ext cx="1574800" cy="6858000"/>
          </a:xfrm>
        </p:spPr>
        <p:txBody>
          <a:bodyPr/>
          <a:lstStyle/>
          <a:p>
            <a:pPr eaLnBrk="1" hangingPunct="1"/>
            <a:r>
              <a:rPr lang="uk-UA" sz="6000" smtClean="0">
                <a:solidFill>
                  <a:srgbClr val="000099"/>
                </a:solidFill>
              </a:rPr>
              <a:t>Ос</a:t>
            </a:r>
            <a:br>
              <a:rPr lang="uk-UA" sz="6000" smtClean="0">
                <a:solidFill>
                  <a:srgbClr val="000099"/>
                </a:solidFill>
              </a:rPr>
            </a:br>
            <a:r>
              <a:rPr lang="uk-UA" sz="6000" smtClean="0">
                <a:solidFill>
                  <a:srgbClr val="000099"/>
                </a:solidFill>
              </a:rPr>
              <a:t>віт</a:t>
            </a:r>
            <a:br>
              <a:rPr lang="uk-UA" sz="6000" smtClean="0">
                <a:solidFill>
                  <a:srgbClr val="000099"/>
                </a:solidFill>
              </a:rPr>
            </a:br>
            <a:r>
              <a:rPr lang="uk-UA" sz="6000" smtClean="0">
                <a:solidFill>
                  <a:srgbClr val="000099"/>
                </a:solidFill>
              </a:rPr>
              <a:t>ній </a:t>
            </a:r>
            <a:br>
              <a:rPr lang="uk-UA" sz="6000" smtClean="0">
                <a:solidFill>
                  <a:srgbClr val="000099"/>
                </a:solidFill>
              </a:rPr>
            </a:br>
            <a:r>
              <a:rPr lang="uk-UA" sz="6000" smtClean="0">
                <a:solidFill>
                  <a:srgbClr val="000099"/>
                </a:solidFill>
              </a:rPr>
              <a:t/>
            </a:r>
            <a:br>
              <a:rPr lang="uk-UA" sz="6000" smtClean="0">
                <a:solidFill>
                  <a:srgbClr val="000099"/>
                </a:solidFill>
              </a:rPr>
            </a:br>
            <a:r>
              <a:rPr lang="uk-UA" sz="6000" smtClean="0">
                <a:solidFill>
                  <a:srgbClr val="000099"/>
                </a:solidFill>
              </a:rPr>
              <a:t>простір</a:t>
            </a:r>
            <a:endParaRPr lang="ru-RU" sz="6000" smtClean="0">
              <a:solidFill>
                <a:srgbClr val="000099"/>
              </a:solidFill>
            </a:endParaRPr>
          </a:p>
        </p:txBody>
      </p:sp>
      <p:pic>
        <p:nvPicPr>
          <p:cNvPr id="31747" name="Picture 6" descr="IMG_20160929_1323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5588" y="0"/>
            <a:ext cx="5505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IMG_20161003_1212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595313"/>
            <a:ext cx="7927975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IMG_20161003_1446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7863" y="534988"/>
            <a:ext cx="7927975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IMG_20161003_1427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7063" y="576263"/>
            <a:ext cx="7927975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IMG_20161005_0915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8638" y="587375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IMG_20161005_0922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7838" y="247650"/>
            <a:ext cx="4957762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9" descr="IMG_20161005_09223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64175" y="222250"/>
            <a:ext cx="5365750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5" name="Picture 4" descr="IMG_20161005_0919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69925"/>
            <a:ext cx="7927975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IMG_20161005_0924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4025" y="693738"/>
            <a:ext cx="7927975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IMG_20161007_0858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544513"/>
            <a:ext cx="7927975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IMG_20161007_0901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4025" y="579438"/>
            <a:ext cx="7927975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 descr="IMG_20161005_10495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500" y="0"/>
            <a:ext cx="11874500" cy="658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075" y="3438525"/>
            <a:ext cx="5094288" cy="436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18" name="Picture 2" descr="https://scontent-waw1-1.xx.fbcdn.net/v/t1.0-9/14523059_778916385579701_8444465029754340181_n.jpg?oh=4da53abb74e8b1755eeb1ac8f6a01b85&amp;oe=589252F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7800" y="38100"/>
            <a:ext cx="4408488" cy="3305175"/>
          </a:xfrm>
        </p:spPr>
      </p:pic>
      <p:pic>
        <p:nvPicPr>
          <p:cNvPr id="34819" name="Picture 4" descr="https://scontent-waw1-1.xx.fbcdn.net/v/t1.0-9/14479742_778916672246339_6352543398242030430_n.jpg?oh=52b4e40f41441a2428fcfc46a31f33ed&amp;oe=589814F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8913" y="147638"/>
            <a:ext cx="4116387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6" descr="https://scontent-waw1-1.xx.fbcdn.net/v/t1.0-9/14523127_778918455579494_4965561614609813245_n.jpg?oh=8928ec04ec1e54ceb3c26c2602ec2c84&amp;oe=5899069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3327400"/>
            <a:ext cx="4430713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8" descr="https://scontent-waw1-1.xx.fbcdn.net/v/t1.0-9/14572833_778918982246108_6852865980775183656_n.jpg?oh=199ea34a72b89cfef6e44c3a78a2a5fc&amp;oe=589B376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9713" y="222250"/>
            <a:ext cx="4332287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0" descr="https://scontent-waw1-1.xx.fbcdn.net/v/t1.0-9/14479819_778914202246586_2250297981762588634_n.jpg?oh=0ceefe498701ec9be908082a87b1694e&amp;oe=589E189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87825" y="3473450"/>
            <a:ext cx="4067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2" descr="https://scontent-waw1-1.xx.fbcdn.net/v/l/t1.0-9/14522852_778914342246572_3889937269647991292_n.jpg?oh=465fac9608a26c40e1b6c92e12634f0b&amp;oe=588BA6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8125" y="3546475"/>
            <a:ext cx="433387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2" name="Picture 2" descr="https://scontent-waw1-1.xx.fbcdn.net/v/t1.0-9/14591572_292038871180049_7584257148388870598_n.jpg?oh=a76edd24e0431bfd2d2930ac93d7b602&amp;oe=588CFE0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075" y="214313"/>
            <a:ext cx="5575300" cy="3716337"/>
          </a:xfrm>
        </p:spPr>
      </p:pic>
      <p:pic>
        <p:nvPicPr>
          <p:cNvPr id="35843" name="Picture 6" descr="https://scontent-waw1-1.xx.fbcdn.net/v/t1.0-9/14463076_292039177846685_8607781626900949803_n.jpg?oh=62778b30fc90b9855df117fc3fcbedec&amp;oe=589949E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9925" y="50800"/>
            <a:ext cx="5603875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8" descr="https://scontent-waw1-1.xx.fbcdn.net/v/t1.0-9/14523056_292040111179925_7313735785088377497_n.jpg?oh=576b479c5939530278bcb6e8baeb0823&amp;oe=589EF3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3605213"/>
            <a:ext cx="5573713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0" descr="https://scontent-waw1-1.xx.fbcdn.net/v/t1.0-9/14590245_1044993575599660_689733486526572956_n.jpg?oh=94a7a51f27a65fa5e42fca594bac9a3c&amp;oe=58A8D72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3502025"/>
            <a:ext cx="5557837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7540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0" y="0"/>
            <a:ext cx="6210300" cy="3494088"/>
          </a:xfrm>
        </p:spPr>
      </p:pic>
      <p:pic>
        <p:nvPicPr>
          <p:cNvPr id="36868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24225"/>
            <a:ext cx="6281738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1225" y="3324225"/>
            <a:ext cx="6200775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xfrm>
            <a:off x="838200" y="530225"/>
            <a:ext cx="10515600" cy="5646738"/>
          </a:xfrm>
        </p:spPr>
        <p:txBody>
          <a:bodyPr/>
          <a:lstStyle/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4400" smtClean="0"/>
              <a:t>	</a:t>
            </a:r>
            <a:r>
              <a:rPr lang="ru-RU" sz="4400" smtClean="0">
                <a:latin typeface="Castellar" pitchFamily="18" charset="0"/>
              </a:rPr>
              <a:t>«</a:t>
            </a:r>
            <a:r>
              <a:rPr lang="ru-RU" sz="4400" b="1" smtClean="0">
                <a:solidFill>
                  <a:srgbClr val="000099"/>
                </a:solidFill>
                <a:latin typeface="Castellar" pitchFamily="18" charset="0"/>
              </a:rPr>
              <a:t>Самоосвіта — риса характеру наполегливих осіб, позбавлених з якихось обставин можливості отримати систематичні знання у відповідному навчальному закладі (бідність, </a:t>
            </a:r>
            <a:r>
              <a:rPr lang="ru-RU" sz="4400" b="1" smtClean="0">
                <a:solidFill>
                  <a:srgbClr val="000099"/>
                </a:solidFill>
                <a:latin typeface="Castellar" pitchFamily="18" charset="0"/>
                <a:hlinkClick r:id="rId2"/>
              </a:rPr>
              <a:t>дискримінація</a:t>
            </a:r>
            <a:r>
              <a:rPr lang="ru-RU" sz="4400" b="1" smtClean="0">
                <a:solidFill>
                  <a:srgbClr val="000099"/>
                </a:solidFill>
                <a:latin typeface="Castellar" pitchFamily="18" charset="0"/>
              </a:rPr>
              <a:t> за національною чи релігійною ознакою, географічна віддаленість від освітніх чи культурних центрів, фізичне каліцтво при наявності доброї пам'яті і наполегливості в отриманні знань тощо)»					Вікіпедія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Формула нової школи&#10; 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546100"/>
            <a:ext cx="11831638" cy="8883650"/>
          </a:xfrm>
        </p:spPr>
      </p:pic>
      <p:sp>
        <p:nvSpPr>
          <p:cNvPr id="15362" name="Объект 2"/>
          <p:cNvSpPr txBox="1">
            <a:spLocks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b="1" smtClean="0"/>
              <a:t>Формула нової школи</a:t>
            </a:r>
            <a:endParaRPr lang="ru-RU" b="1" smtClean="0"/>
          </a:p>
        </p:txBody>
      </p:sp>
      <p:sp>
        <p:nvSpPr>
          <p:cNvPr id="4" name="Объект 2"/>
          <p:cNvSpPr txBox="1">
            <a:spLocks noGrp="1"/>
          </p:cNvSpPr>
          <p:nvPr>
            <p:ph idx="1"/>
          </p:nvPr>
        </p:nvSpPr>
        <p:spPr>
          <a:xfrm>
            <a:off x="7126288" y="534988"/>
            <a:ext cx="4578350" cy="566896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-</a:t>
            </a:r>
            <a:r>
              <a:rPr lang="ru-RU" b="1" dirty="0" err="1" smtClean="0"/>
              <a:t>Новий</a:t>
            </a:r>
            <a:r>
              <a:rPr lang="ru-RU" b="1" dirty="0" smtClean="0"/>
              <a:t> </a:t>
            </a:r>
            <a:r>
              <a:rPr lang="ru-RU" b="1" dirty="0" err="1" smtClean="0"/>
              <a:t>зміст</a:t>
            </a:r>
            <a:endParaRPr lang="ru-RU" b="1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-Нова форма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-</a:t>
            </a:r>
            <a:r>
              <a:rPr lang="ru-RU" b="1" dirty="0" err="1" smtClean="0">
                <a:solidFill>
                  <a:srgbClr val="C00000"/>
                </a:solidFill>
              </a:rPr>
              <a:t>Педагогіка</a:t>
            </a:r>
            <a:r>
              <a:rPr lang="ru-RU" b="1" dirty="0" smtClean="0">
                <a:solidFill>
                  <a:srgbClr val="C00000"/>
                </a:solidFill>
              </a:rPr>
              <a:t>-партнерства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-</a:t>
            </a:r>
            <a:r>
              <a:rPr lang="ru-RU" b="1" dirty="0" err="1" smtClean="0">
                <a:solidFill>
                  <a:srgbClr val="C00000"/>
                </a:solidFill>
              </a:rPr>
              <a:t>Орієнтація</a:t>
            </a:r>
            <a:r>
              <a:rPr lang="ru-RU" b="1" dirty="0" smtClean="0">
                <a:solidFill>
                  <a:srgbClr val="C00000"/>
                </a:solidFill>
              </a:rPr>
              <a:t> на </a:t>
            </a:r>
            <a:r>
              <a:rPr lang="ru-RU" b="1" dirty="0" err="1" smtClean="0">
                <a:solidFill>
                  <a:srgbClr val="C00000"/>
                </a:solidFill>
              </a:rPr>
              <a:t>учня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b="1" dirty="0" smtClean="0">
                <a:solidFill>
                  <a:srgbClr val="C00000"/>
                </a:solidFill>
              </a:rPr>
              <a:t>-Виховання на цінностях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/>
              <a:t>-</a:t>
            </a:r>
            <a:r>
              <a:rPr lang="ru-RU" b="1" dirty="0" err="1" smtClean="0"/>
              <a:t>Вмотивований</a:t>
            </a:r>
            <a:r>
              <a:rPr lang="ru-RU" b="1" dirty="0" smtClean="0"/>
              <a:t> учитель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ru-RU" b="1" dirty="0" err="1" smtClean="0">
                <a:solidFill>
                  <a:srgbClr val="C00000"/>
                </a:solidFill>
              </a:rPr>
              <a:t>Нове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освітнє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середовище</a:t>
            </a:r>
            <a:endParaRPr lang="ru-RU" b="1" dirty="0" smtClean="0">
              <a:solidFill>
                <a:srgbClr val="C00000"/>
              </a:solidFill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ru-RU" b="1" dirty="0" smtClean="0"/>
              <a:t>-</a:t>
            </a:r>
            <a:r>
              <a:rPr lang="ru-RU" b="1" dirty="0" err="1" smtClean="0"/>
              <a:t>Автономія</a:t>
            </a:r>
            <a:r>
              <a:rPr lang="ru-RU" b="1" dirty="0" smtClean="0"/>
              <a:t> </a:t>
            </a:r>
            <a:r>
              <a:rPr lang="ru-RU" b="1" dirty="0" err="1" smtClean="0"/>
              <a:t>школи</a:t>
            </a:r>
            <a:endParaRPr lang="ru-RU" b="1" dirty="0" smtClean="0"/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b="1" dirty="0" smtClean="0"/>
              <a:t>Справедливе фінансування і рівний доступ</a:t>
            </a:r>
            <a:endParaRPr lang="ru-RU" b="1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/>
          </a:p>
        </p:txBody>
      </p:sp>
      <p:pic>
        <p:nvPicPr>
          <p:cNvPr id="16387" name="Picture 4" descr="Картинки по запросу формула нової школ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1690688"/>
            <a:ext cx="64309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0" name="Picture 2" descr="Картинки по запросу формула нової школи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2725" y="185738"/>
            <a:ext cx="11879263" cy="6672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Результат пошуку зображен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75"/>
            <a:ext cx="40846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Результат пошуку зображень за запитом &quot;прапор україни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2138" y="-55563"/>
            <a:ext cx="3954462" cy="263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http://s019.radikal.ru/i618/1208/4a/e78bd496f4b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4650" y="4356100"/>
            <a:ext cx="3135313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Заголовок 1"/>
          <p:cNvSpPr>
            <a:spLocks noGrp="1"/>
          </p:cNvSpPr>
          <p:nvPr>
            <p:ph type="ctrTitle"/>
          </p:nvPr>
        </p:nvSpPr>
        <p:spPr>
          <a:xfrm>
            <a:off x="1309688" y="1976438"/>
            <a:ext cx="9642475" cy="2425700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rgbClr val="000099"/>
                </a:solidFill>
              </a:rPr>
              <a:t>Україна – Швеція:  діалог в освітньому просторі</a:t>
            </a:r>
            <a:endParaRPr lang="ru-RU" b="1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Більш актуального завдання, ніж консолідація суспільства, змістовний діалог народу та влади, в Україні немає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0" y="-114300"/>
            <a:ext cx="5080000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74688" y="201613"/>
            <a:ext cx="10515600" cy="1325562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rgbClr val="0070C0"/>
                </a:solidFill>
              </a:rPr>
              <a:t>Педагогіка-партнерства</a:t>
            </a:r>
            <a:endParaRPr lang="ru-RU" b="1" smtClean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4688" y="2344738"/>
            <a:ext cx="10515600" cy="43513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/>
              <a:t>повага</a:t>
            </a:r>
            <a:r>
              <a:rPr lang="ru-RU" dirty="0"/>
              <a:t> до </a:t>
            </a:r>
            <a:r>
              <a:rPr lang="ru-RU" dirty="0" err="1"/>
              <a:t>особистості</a:t>
            </a:r>
            <a:r>
              <a:rPr lang="ru-RU" dirty="0"/>
              <a:t>;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• </a:t>
            </a:r>
            <a:r>
              <a:rPr lang="ru-RU" dirty="0" err="1"/>
              <a:t>доброзичливість</a:t>
            </a:r>
            <a:r>
              <a:rPr lang="ru-RU" dirty="0"/>
              <a:t> і </a:t>
            </a:r>
            <a:r>
              <a:rPr lang="ru-RU" dirty="0" err="1"/>
              <a:t>позитивне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;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• </a:t>
            </a:r>
            <a:r>
              <a:rPr lang="ru-RU" dirty="0" err="1"/>
              <a:t>довіра</a:t>
            </a:r>
            <a:r>
              <a:rPr lang="ru-RU" dirty="0"/>
              <a:t> у </a:t>
            </a:r>
            <a:r>
              <a:rPr lang="ru-RU" dirty="0" err="1"/>
              <a:t>відносинах</a:t>
            </a:r>
            <a:r>
              <a:rPr lang="ru-RU" dirty="0"/>
              <a:t>, </a:t>
            </a:r>
            <a:r>
              <a:rPr lang="ru-RU" dirty="0" err="1"/>
              <a:t>стосунках</a:t>
            </a:r>
            <a:r>
              <a:rPr lang="ru-RU" dirty="0"/>
              <a:t>;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rgbClr val="C00000"/>
                </a:solidFill>
              </a:rPr>
              <a:t>• </a:t>
            </a:r>
            <a:r>
              <a:rPr lang="ru-RU" dirty="0" err="1">
                <a:solidFill>
                  <a:srgbClr val="C00000"/>
                </a:solidFill>
              </a:rPr>
              <a:t>діалог</a:t>
            </a:r>
            <a:r>
              <a:rPr lang="ru-RU" dirty="0">
                <a:solidFill>
                  <a:srgbClr val="C00000"/>
                </a:solidFill>
              </a:rPr>
              <a:t> – </a:t>
            </a:r>
            <a:r>
              <a:rPr lang="ru-RU" dirty="0" err="1">
                <a:solidFill>
                  <a:srgbClr val="C00000"/>
                </a:solidFill>
              </a:rPr>
              <a:t>взаємодія</a:t>
            </a:r>
            <a:r>
              <a:rPr lang="ru-RU" dirty="0">
                <a:solidFill>
                  <a:srgbClr val="C00000"/>
                </a:solidFill>
              </a:rPr>
              <a:t> – </a:t>
            </a:r>
            <a:r>
              <a:rPr lang="ru-RU" dirty="0" err="1">
                <a:solidFill>
                  <a:srgbClr val="C00000"/>
                </a:solidFill>
              </a:rPr>
              <a:t>взаємоповага</a:t>
            </a:r>
            <a:r>
              <a:rPr lang="ru-RU" dirty="0">
                <a:solidFill>
                  <a:srgbClr val="C00000"/>
                </a:solidFill>
              </a:rPr>
              <a:t>; </a:t>
            </a:r>
            <a:endParaRPr lang="ru-RU" dirty="0" smtClean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• </a:t>
            </a:r>
            <a:r>
              <a:rPr lang="ru-RU" dirty="0" err="1"/>
              <a:t>розподілене</a:t>
            </a:r>
            <a:r>
              <a:rPr lang="ru-RU" dirty="0"/>
              <a:t> </a:t>
            </a:r>
            <a:r>
              <a:rPr lang="ru-RU" dirty="0" err="1"/>
              <a:t>лідерство</a:t>
            </a:r>
            <a:r>
              <a:rPr lang="ru-RU" dirty="0"/>
              <a:t> (</a:t>
            </a:r>
            <a:r>
              <a:rPr lang="ru-RU" dirty="0" err="1"/>
              <a:t>проактивність</a:t>
            </a:r>
            <a:r>
              <a:rPr lang="ru-RU" dirty="0"/>
              <a:t>, право </a:t>
            </a:r>
            <a:r>
              <a:rPr lang="ru-RU" dirty="0" err="1"/>
              <a:t>вибору</a:t>
            </a:r>
            <a:r>
              <a:rPr lang="ru-RU" dirty="0"/>
              <a:t> та </a:t>
            </a:r>
            <a:r>
              <a:rPr lang="ru-RU" dirty="0" err="1"/>
              <a:t>відповідальність</a:t>
            </a:r>
            <a:r>
              <a:rPr lang="ru-RU" dirty="0"/>
              <a:t> за </a:t>
            </a:r>
            <a:r>
              <a:rPr lang="ru-RU" dirty="0" err="1"/>
              <a:t>нього</a:t>
            </a:r>
            <a:r>
              <a:rPr lang="ru-RU" dirty="0"/>
              <a:t>, </a:t>
            </a:r>
            <a:r>
              <a:rPr lang="ru-RU" dirty="0" err="1"/>
              <a:t>горизонтальність</a:t>
            </a:r>
            <a:r>
              <a:rPr lang="ru-RU" dirty="0"/>
              <a:t> </a:t>
            </a:r>
            <a:r>
              <a:rPr lang="ru-RU" dirty="0" err="1"/>
              <a:t>зв’язків</a:t>
            </a:r>
            <a:r>
              <a:rPr lang="ru-RU" dirty="0"/>
              <a:t>);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rgbClr val="C00000"/>
                </a:solidFill>
              </a:rPr>
              <a:t>• </a:t>
            </a:r>
            <a:r>
              <a:rPr lang="ru-RU" dirty="0" err="1">
                <a:solidFill>
                  <a:srgbClr val="C00000"/>
                </a:solidFill>
              </a:rPr>
              <a:t>принципи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соціального</a:t>
            </a:r>
            <a:r>
              <a:rPr lang="ru-RU" dirty="0">
                <a:solidFill>
                  <a:srgbClr val="C00000"/>
                </a:solidFill>
              </a:rPr>
              <a:t> партнерства (</a:t>
            </a:r>
            <a:r>
              <a:rPr lang="ru-RU" dirty="0" err="1">
                <a:solidFill>
                  <a:srgbClr val="C00000"/>
                </a:solidFill>
              </a:rPr>
              <a:t>рівність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сторін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 err="1">
                <a:solidFill>
                  <a:srgbClr val="C00000"/>
                </a:solidFill>
              </a:rPr>
              <a:t>добровільність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прийняття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зобов’язань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 err="1">
                <a:solidFill>
                  <a:srgbClr val="C00000"/>
                </a:solidFill>
              </a:rPr>
              <a:t>обов’язковість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виконання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домовленостей</a:t>
            </a:r>
            <a:r>
              <a:rPr lang="ru-RU" dirty="0">
                <a:solidFill>
                  <a:srgbClr val="C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b="1" smtClean="0">
                <a:solidFill>
                  <a:srgbClr val="002060"/>
                </a:solidFill>
              </a:rPr>
              <a:t>Сучасна українська школа</a:t>
            </a:r>
            <a:endParaRPr lang="ru-RU" b="1" smtClean="0">
              <a:solidFill>
                <a:srgbClr val="002060"/>
              </a:solidFill>
            </a:endParaRPr>
          </a:p>
        </p:txBody>
      </p:sp>
      <p:pic>
        <p:nvPicPr>
          <p:cNvPr id="20482" name="Picture 4" descr="Картинки по запросу учитель учень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688138" y="1893888"/>
            <a:ext cx="4876800" cy="3657600"/>
          </a:xfrm>
        </p:spPr>
      </p:pic>
      <p:sp>
        <p:nvSpPr>
          <p:cNvPr id="20483" name="Объект 2"/>
          <p:cNvSpPr txBox="1">
            <a:spLocks/>
          </p:cNvSpPr>
          <p:nvPr/>
        </p:nvSpPr>
        <p:spPr bwMode="auto">
          <a:xfrm>
            <a:off x="538163" y="1446213"/>
            <a:ext cx="599916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charset="0"/>
              <a:buAutoNum type="arabicPeriod"/>
            </a:pPr>
            <a:r>
              <a:rPr lang="uk-UA" sz="2800">
                <a:latin typeface="Calibri" pitchFamily="34" charset="0"/>
              </a:rPr>
              <a:t>Учитель від слова «вчить».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charset="0"/>
              <a:buAutoNum type="arabicPeriod"/>
            </a:pPr>
            <a:r>
              <a:rPr lang="uk-UA" sz="2800">
                <a:latin typeface="Calibri" pitchFamily="34" charset="0"/>
              </a:rPr>
              <a:t>Мотивація учнів.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charset="0"/>
              <a:buAutoNum type="arabicPeriod"/>
            </a:pPr>
            <a:r>
              <a:rPr lang="uk-UA" sz="2800">
                <a:latin typeface="Calibri" pitchFamily="34" charset="0"/>
              </a:rPr>
              <a:t>Стилі спілкування вчителів і взаємодія з учнями.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charset="0"/>
              <a:buAutoNum type="arabicPeriod"/>
            </a:pPr>
            <a:r>
              <a:rPr lang="uk-UA" sz="2800">
                <a:latin typeface="Calibri" pitchFamily="34" charset="0"/>
              </a:rPr>
              <a:t>Рівноправність всіх учасників навчального процесу.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charset="0"/>
              <a:buAutoNum type="arabicPeriod"/>
            </a:pPr>
            <a:r>
              <a:rPr lang="uk-UA" sz="2800">
                <a:latin typeface="Calibri" pitchFamily="34" charset="0"/>
              </a:rPr>
              <a:t>Процес називався навчально-виховний </a:t>
            </a:r>
            <a:r>
              <a:rPr lang="uk-UA" sz="2800">
                <a:solidFill>
                  <a:srgbClr val="C00000"/>
                </a:solidFill>
                <a:latin typeface="Calibri" pitchFamily="34" charset="0"/>
              </a:rPr>
              <a:t>(зараз освітній). Прорітетність навчання.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charset="0"/>
              <a:buAutoNum type="arabicPeriod"/>
            </a:pPr>
            <a:r>
              <a:rPr lang="uk-UA" sz="2800">
                <a:latin typeface="Calibri" pitchFamily="34" charset="0"/>
              </a:rPr>
              <a:t>20- 30% учителів використовують систематично ІКТ на уроках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570</Words>
  <Application>Microsoft Office PowerPoint</Application>
  <PresentationFormat>Произвольный</PresentationFormat>
  <Paragraphs>107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 Light</vt:lpstr>
      <vt:lpstr>Calibri</vt:lpstr>
      <vt:lpstr>Castellar</vt:lpstr>
      <vt:lpstr>Тема Office</vt:lpstr>
      <vt:lpstr>Самоосвіта педагога</vt:lpstr>
      <vt:lpstr>Слайд 2</vt:lpstr>
      <vt:lpstr>Слайд 3</vt:lpstr>
      <vt:lpstr>Слайд 4</vt:lpstr>
      <vt:lpstr>Формула нової школи</vt:lpstr>
      <vt:lpstr>Слайд 6</vt:lpstr>
      <vt:lpstr>Україна – Швеція:  діалог в освітньому просторі</vt:lpstr>
      <vt:lpstr>Педагогіка-партнерства</vt:lpstr>
      <vt:lpstr>Сучасна українська школа</vt:lpstr>
      <vt:lpstr>Сучасні освітні системи Європи</vt:lpstr>
      <vt:lpstr>ПОРІВНЯЙТЕ</vt:lpstr>
      <vt:lpstr>   Педагогіка 9 інтелектів «Не можна рибу навчити лазити по деревах, але дайте їй воду…» </vt:lpstr>
      <vt:lpstr>Слайд 13</vt:lpstr>
      <vt:lpstr>Факт:</vt:lpstr>
      <vt:lpstr>Тренер</vt:lpstr>
      <vt:lpstr>Фасилітатор</vt:lpstr>
      <vt:lpstr>Тьютор</vt:lpstr>
      <vt:lpstr>Ментор</vt:lpstr>
      <vt:lpstr>Шведська система освіти</vt:lpstr>
      <vt:lpstr>Слайд 20</vt:lpstr>
      <vt:lpstr>Ос віт ній   простір</vt:lpstr>
      <vt:lpstr>Слайд 22</vt:lpstr>
      <vt:lpstr>Слайд 23</vt:lpstr>
      <vt:lpstr>Слайд 24</vt:lpstr>
      <vt:lpstr>Слайд 25</vt:lpstr>
      <vt:lpstr>Слайд 26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Sveta</dc:creator>
  <cp:lastModifiedBy>User</cp:lastModifiedBy>
  <cp:revision>41</cp:revision>
  <dcterms:created xsi:type="dcterms:W3CDTF">2016-10-23T20:42:43Z</dcterms:created>
  <dcterms:modified xsi:type="dcterms:W3CDTF">2016-11-25T04:04:53Z</dcterms:modified>
</cp:coreProperties>
</file>