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8" r:id="rId4"/>
    <p:sldId id="312" r:id="rId5"/>
    <p:sldId id="306" r:id="rId6"/>
    <p:sldId id="305" r:id="rId7"/>
    <p:sldId id="279" r:id="rId8"/>
    <p:sldId id="277" r:id="rId9"/>
    <p:sldId id="304" r:id="rId10"/>
    <p:sldId id="307" r:id="rId11"/>
    <p:sldId id="308" r:id="rId12"/>
    <p:sldId id="309" r:id="rId13"/>
    <p:sldId id="314" r:id="rId14"/>
    <p:sldId id="264" r:id="rId15"/>
    <p:sldId id="315" r:id="rId16"/>
    <p:sldId id="287" r:id="rId17"/>
    <p:sldId id="313" r:id="rId18"/>
  </p:sldIdLst>
  <p:sldSz cx="9144000" cy="6858000" type="screen4x3"/>
  <p:notesSz cx="6832600" cy="9963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7CA42"/>
    <a:srgbClr val="7CCA42"/>
    <a:srgbClr val="7CDE7C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 autoAdjust="0"/>
    <p:restoredTop sz="94660"/>
  </p:normalViewPr>
  <p:slideViewPr>
    <p:cSldViewPr>
      <p:cViewPr>
        <p:scale>
          <a:sx n="154" d="100"/>
          <a:sy n="154" d="100"/>
        </p:scale>
        <p:origin x="-2646" y="-15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B5EF-23FC-436D-A44A-9A12A7353CF4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226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53E8-E54B-48D5-9FE2-2AD0FEB08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080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961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72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813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652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461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234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317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31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446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546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ADEA-3897-4822-8291-42C12A67F2E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B30-20BC-4CA9-974E-F8CB466D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r="14714"/>
          <a:stretch/>
        </p:blipFill>
        <p:spPr bwMode="auto">
          <a:xfrm>
            <a:off x="0" y="-47809"/>
            <a:ext cx="9144000" cy="6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2908" y="3357562"/>
            <a:ext cx="9144000" cy="32738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62778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Презентація досвіду роботи щодо створення комфортного соціалізуючого  освітнього середовища для вільного розвитку творчої особистості дитини</a:t>
            </a:r>
            <a:endParaRPr lang="ru-RU" sz="3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885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072230" cy="500066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Зручні парти для першокласників </a:t>
            </a:r>
            <a:endParaRPr lang="ru-RU" sz="2600" dirty="0">
              <a:latin typeface="Arial Narrow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G:\Солдати 1 клас\20181112_082120(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71546"/>
            <a:ext cx="207170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G:\Солдати 1 клас\20181112_082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000108"/>
            <a:ext cx="221457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G:\дослід 1 клас\20190129_0904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00108"/>
            <a:ext cx="221457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G:\дослід 1 клас\20190129_0906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000372"/>
            <a:ext cx="21844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G:\дослід 1 клас\20190129_090844.jpg"/>
          <p:cNvPicPr/>
          <p:nvPr/>
        </p:nvPicPr>
        <p:blipFill>
          <a:blip r:embed="rId7" cstate="print"/>
          <a:srcRect t="8000"/>
          <a:stretch>
            <a:fillRect/>
          </a:stretch>
        </p:blipFill>
        <p:spPr bwMode="auto">
          <a:xfrm>
            <a:off x="4357686" y="3000372"/>
            <a:ext cx="221457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G:\відкритий урок у 1 класі\20181128_0930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928934"/>
            <a:ext cx="207170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G:\1 клас\20190128_11003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857760"/>
            <a:ext cx="2171699" cy="166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G:\дослід 1 клас\20190129_093105.jpg"/>
          <p:cNvPicPr/>
          <p:nvPr/>
        </p:nvPicPr>
        <p:blipFill>
          <a:blip r:embed="rId10" cstate="print"/>
          <a:srcRect l="3226"/>
          <a:stretch>
            <a:fillRect/>
          </a:stretch>
        </p:blipFill>
        <p:spPr bwMode="auto">
          <a:xfrm>
            <a:off x="2000232" y="4857760"/>
            <a:ext cx="22860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G:\дослід 1 клас\20190129_091239.jpg"/>
          <p:cNvPicPr/>
          <p:nvPr/>
        </p:nvPicPr>
        <p:blipFill>
          <a:blip r:embed="rId11" cstate="print"/>
          <a:srcRect t="13433" r="5970"/>
          <a:stretch>
            <a:fillRect/>
          </a:stretch>
        </p:blipFill>
        <p:spPr bwMode="auto">
          <a:xfrm>
            <a:off x="4357686" y="4857760"/>
            <a:ext cx="2328862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072230" cy="500066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Працюємо  парами, групами</a:t>
            </a:r>
            <a:endParaRPr lang="ru-RU" sz="2600" dirty="0">
              <a:latin typeface="Arial Narrow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User\Рабочий стол\презентація 1 клас\1 клас\20190128_105404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200026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Documents and Settings\User\Рабочий стол\презентація 1 клас\1 клас -фото\1 клас\20190128_093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714884"/>
            <a:ext cx="2286016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Рабочий стол\презентація 1 клас\1 клас -фото\1 клас\20190128_0936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3108" y="2714620"/>
            <a:ext cx="228601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Documents and Settings\User\Рабочий стол\презентація 1 клас\1 клас -фото\1 клас\20190128_1055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57232"/>
            <a:ext cx="201929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Documents and Settings\User\Рабочий стол\презентація 1 клас\1 клас -фото\презентація 1 клас\20190125_0910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857232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G:\1 клас\20190128_0937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714620"/>
            <a:ext cx="221457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G:\дослід 1 клас\20190129_0932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857232"/>
            <a:ext cx="221457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G:\1 клас\20190128_09384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14884"/>
            <a:ext cx="2000264" cy="170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G:\презентація 1 клас\20190125_09093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4714884"/>
            <a:ext cx="221457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7422" y="428604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0000FF"/>
                </a:solidFill>
                <a:latin typeface="Arial Narrow" pitchFamily="34" charset="0"/>
              </a:rPr>
              <a:t>Дошка – не лише для вчителя. </a:t>
            </a:r>
          </a:p>
          <a:p>
            <a:pPr algn="ctr"/>
            <a:r>
              <a:rPr lang="uk-UA" sz="1600" dirty="0" smtClean="0">
                <a:solidFill>
                  <a:srgbClr val="0000FF"/>
                </a:solidFill>
                <a:latin typeface="Arial Narrow" pitchFamily="34" charset="0"/>
              </a:rPr>
              <a:t>Дошка – простір для учнів!  </a:t>
            </a:r>
          </a:p>
          <a:p>
            <a:pPr algn="ctr"/>
            <a:r>
              <a:rPr lang="uk-UA" sz="1600" dirty="0" smtClean="0">
                <a:solidFill>
                  <a:srgbClr val="0000FF"/>
                </a:solidFill>
                <a:latin typeface="Arial Narrow" pitchFamily="34" charset="0"/>
              </a:rPr>
              <a:t>Діти вчаться писати букви, цифри, </a:t>
            </a:r>
          </a:p>
          <a:p>
            <a:pPr algn="ctr"/>
            <a:r>
              <a:rPr lang="uk-UA" sz="1600" dirty="0" smtClean="0">
                <a:solidFill>
                  <a:srgbClr val="0000FF"/>
                </a:solidFill>
                <a:latin typeface="Arial Narrow" pitchFamily="34" charset="0"/>
              </a:rPr>
              <a:t>рахувати, порівнювати, складати склади та слова, розміщувати власні малюнки.</a:t>
            </a:r>
            <a:endParaRPr lang="ru-RU" sz="16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G:\дослід 1 клас\20190129_090637.jpg"/>
          <p:cNvPicPr/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6215074" y="428604"/>
            <a:ext cx="258127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G:\презентація 1 клас\Копия 20190125_0918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8802"/>
            <a:ext cx="278608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G:\презентація 1 клас\20190125_0921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286256"/>
            <a:ext cx="278608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G:\відкритий урок у 1 класі\20181128_0904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143380"/>
            <a:ext cx="292895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відкритий урок у 1 класі\20181128_0902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2214554"/>
            <a:ext cx="2786082" cy="213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2610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7422" y="428604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Arial Narrow" pitchFamily="34" charset="0"/>
              </a:rPr>
              <a:t>Інтерактивна  дошка     розширює  кругозір першокласників</a:t>
            </a:r>
          </a:p>
        </p:txBody>
      </p:sp>
      <p:pic>
        <p:nvPicPr>
          <p:cNvPr id="14" name="Рисунок 13" descr="G:\презентація 1 клас\20190125_091012.jpg"/>
          <p:cNvPicPr/>
          <p:nvPr/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2214546" y="1357298"/>
            <a:ext cx="300039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G:\1 клас\20190128_11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00504"/>
            <a:ext cx="3429024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G:\1 клас\20190128_110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428736"/>
            <a:ext cx="300039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2610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User\Рабочий стол\Класна кімната 1 клас\IMG_20181105_110641.jpg"/>
          <p:cNvPicPr/>
          <p:nvPr/>
        </p:nvPicPr>
        <p:blipFill>
          <a:blip r:embed="rId3" cstate="print"/>
          <a:srcRect l="8252" r="5227" b="13043"/>
          <a:stretch>
            <a:fillRect/>
          </a:stretch>
        </p:blipFill>
        <p:spPr bwMode="auto">
          <a:xfrm>
            <a:off x="2214546" y="928670"/>
            <a:ext cx="357190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ÐÐ°ÑÑÐ¸Ð½ÐºÐ¸ Ð¿Ð¾ Ð·Ð°Ð¿ÑÐ¾ÑÑ Ð´Ð¸Ð´Ð°ÐºÑÐ¸ÑÐ½Ð¸Ð¹ Ð¼Ð°ÑÐµÑÑÐ°Ð» ÐÐ£Ð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929066"/>
            <a:ext cx="2810863" cy="215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14546" y="285728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Шафа з шухлядами для зберігання дидактичних  матеріалів, 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приладдя для проведення дослідів,  обладнання 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C:\Documents and Settings\User\Рабочий стол\Класна кімната 1 клас\IMG_20181105_111258.jpg"/>
          <p:cNvPicPr/>
          <p:nvPr/>
        </p:nvPicPr>
        <p:blipFill>
          <a:blip r:embed="rId5" cstate="print"/>
          <a:srcRect l="2886" r="5213" b="6244"/>
          <a:stretch>
            <a:fillRect/>
          </a:stretch>
        </p:blipFill>
        <p:spPr bwMode="auto">
          <a:xfrm>
            <a:off x="2357422" y="4000504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143636" y="3571876"/>
            <a:ext cx="2680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Н</a:t>
            </a:r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абори     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LEGO</a:t>
            </a:r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uk-UA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«</a:t>
            </a:r>
            <a:r>
              <a:rPr lang="en-U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Six bricks</a:t>
            </a:r>
            <a:r>
              <a:rPr lang="uk-UA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»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6" name="Рисунок 15" descr="G:\презентація 1 клас\20190125_0922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928802"/>
            <a:ext cx="20859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ÐÐ°ÑÑÐ¸Ð½ÐºÐ¸ Ð¿Ð¾ Ð·Ð°Ð¿ÑÐ¾ÑÑ Ð½Ð°Ð±Ð¾ÑÐ¸ LEGO Â«Six bricksÂ»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1" r="39939" b="10092"/>
          <a:stretch/>
        </p:blipFill>
        <p:spPr bwMode="auto">
          <a:xfrm>
            <a:off x="6900871" y="1374009"/>
            <a:ext cx="1643074" cy="127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57488" y="614364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0000FF"/>
                </a:solidFill>
                <a:latin typeface="Arial Narrow" pitchFamily="34" charset="0"/>
              </a:rPr>
              <a:t>Підручники першокласників </a:t>
            </a:r>
          </a:p>
        </p:txBody>
      </p:sp>
    </p:spTree>
    <p:extLst>
      <p:ext uri="{BB962C8B-B14F-4D97-AF65-F5344CB8AC3E}">
        <p14:creationId xmlns:p14="http://schemas.microsoft.com/office/powerpoint/2010/main" val="29720311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презентація 1 клас\20190125_092313.jpg"/>
          <p:cNvPicPr/>
          <p:nvPr/>
        </p:nvPicPr>
        <p:blipFill>
          <a:blip r:embed="rId3" cstate="print"/>
          <a:srcRect l="3279"/>
          <a:stretch>
            <a:fillRect/>
          </a:stretch>
        </p:blipFill>
        <p:spPr bwMode="auto">
          <a:xfrm>
            <a:off x="5643570" y="2143116"/>
            <a:ext cx="321471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642918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У пізнавальному осередку  є  класний куточок,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 в якому розміщена інформація  для учнів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про життя класу та  класні справи, розклад уроків 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G:\презентація 1 клас\20190125_092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3116"/>
            <a:ext cx="32861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47343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6444" y="645631"/>
            <a:ext cx="4485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 Narrow" pitchFamily="34" charset="0"/>
              </a:rPr>
              <a:t>Освітня субвенція -  </a:t>
            </a:r>
            <a:r>
              <a:rPr lang="uk-UA" sz="2800" b="1" dirty="0" smtClean="0">
                <a:solidFill>
                  <a:srgbClr val="FF0000"/>
                </a:solidFill>
                <a:latin typeface="Arial Narrow" pitchFamily="34" charset="0"/>
              </a:rPr>
              <a:t>67</a:t>
            </a:r>
            <a:r>
              <a:rPr lang="uk-UA" sz="2800" b="1" dirty="0">
                <a:solidFill>
                  <a:srgbClr val="FF0000"/>
                </a:solidFill>
                <a:latin typeface="Arial Narrow" pitchFamily="34" charset="0"/>
              </a:rPr>
              <a:t> </a:t>
            </a:r>
            <a:r>
              <a:rPr lang="uk-UA" sz="2800" b="1" dirty="0" smtClean="0">
                <a:solidFill>
                  <a:srgbClr val="FF0000"/>
                </a:solidFill>
                <a:latin typeface="Arial Narrow" pitchFamily="34" charset="0"/>
              </a:rPr>
              <a:t>865 </a:t>
            </a:r>
            <a:r>
              <a:rPr lang="uk-UA" sz="2800" b="1" dirty="0">
                <a:solidFill>
                  <a:srgbClr val="FF0000"/>
                </a:solidFill>
                <a:latin typeface="Arial Narrow" pitchFamily="34" charset="0"/>
              </a:rPr>
              <a:t>гр</a:t>
            </a:r>
            <a:r>
              <a:rPr lang="uk-UA" sz="2800" b="1" dirty="0">
                <a:solidFill>
                  <a:srgbClr val="FF0000"/>
                </a:solidFill>
              </a:rPr>
              <a:t>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5" y="5286388"/>
            <a:ext cx="7236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 </a:t>
            </a:r>
            <a:r>
              <a:rPr lang="uk-UA" sz="2800" dirty="0" smtClean="0">
                <a:latin typeface="Arial Narrow" pitchFamily="34" charset="0"/>
              </a:rPr>
              <a:t>Органи </a:t>
            </a:r>
            <a:r>
              <a:rPr lang="uk-UA" sz="2800" dirty="0">
                <a:latin typeface="Arial Narrow" pitchFamily="34" charset="0"/>
              </a:rPr>
              <a:t>місцевого самоврядування </a:t>
            </a:r>
            <a:r>
              <a:rPr lang="uk-UA" sz="2800" dirty="0" smtClean="0">
                <a:latin typeface="Arial Narrow" pitchFamily="34" charset="0"/>
              </a:rPr>
              <a:t> Великомихайлівська сільська  рада  - </a:t>
            </a:r>
            <a:r>
              <a:rPr lang="uk-UA" sz="2800" b="1" dirty="0" smtClean="0">
                <a:latin typeface="Arial Narrow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 Narrow" pitchFamily="34" charset="0"/>
              </a:rPr>
              <a:t>50 797 </a:t>
            </a:r>
            <a:r>
              <a:rPr lang="uk-UA" sz="2000" b="1" dirty="0">
                <a:solidFill>
                  <a:srgbClr val="FF0000"/>
                </a:solidFill>
                <a:latin typeface="Arial Narrow" pitchFamily="34" charset="0"/>
              </a:rPr>
              <a:t>грн</a:t>
            </a:r>
            <a:endParaRPr lang="ru-RU" sz="2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G:\презентація 1 клас\20190125_092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14422"/>
            <a:ext cx="500066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0859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214282" y="-3836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914" y="237236"/>
            <a:ext cx="66350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AutoShape 2" descr="ÐÐ°ÑÑÐ¸Ð½ÐºÐ¸ Ð¿Ð¾ Ð·Ð°Ð¿ÑÐ¾ÑÑ ÑÐ¾ÑÐ¾ 1 Ð²ÐµÑÐµÑÐ½Ñ 2018 ÐÐ¾Ð²Ð° ÑÐºÐ¾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47050" y="980728"/>
            <a:ext cx="721520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0000FF"/>
                </a:solidFill>
                <a:latin typeface="Arial Narrow" pitchFamily="34" charset="0"/>
              </a:rPr>
              <a:t>Навчально-пізнавальний </a:t>
            </a:r>
          </a:p>
          <a:p>
            <a:pPr algn="ctr"/>
            <a:r>
              <a:rPr lang="uk-UA" sz="3600" b="1" dirty="0" smtClean="0">
                <a:solidFill>
                  <a:srgbClr val="0000FF"/>
                </a:solidFill>
                <a:latin typeface="Arial Narrow" pitchFamily="34" charset="0"/>
              </a:rPr>
              <a:t>осередок:</a:t>
            </a:r>
          </a:p>
          <a:p>
            <a:pPr algn="ctr"/>
            <a:endParaRPr lang="uk-UA" sz="9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algn="ctr"/>
            <a:r>
              <a:rPr lang="uk-UA" sz="4000" i="1" dirty="0" smtClean="0">
                <a:solidFill>
                  <a:srgbClr val="0000FF"/>
                </a:solidFill>
                <a:latin typeface="Bookman Old Style" pitchFamily="18" charset="0"/>
              </a:rPr>
              <a:t>МОТИВАЦІЯ,</a:t>
            </a:r>
            <a:endParaRPr lang="uk-UA" sz="4000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uk-UA" sz="4000" i="1" dirty="0" smtClean="0">
                <a:solidFill>
                  <a:srgbClr val="0000FF"/>
                </a:solidFill>
                <a:latin typeface="Bookman Old Style" pitchFamily="18" charset="0"/>
              </a:rPr>
              <a:t>НАВЧАННЯ,</a:t>
            </a:r>
          </a:p>
          <a:p>
            <a:pPr algn="ctr"/>
            <a:r>
              <a:rPr lang="uk-UA" sz="4000" i="1" dirty="0" smtClean="0">
                <a:solidFill>
                  <a:srgbClr val="0000FF"/>
                </a:solidFill>
                <a:latin typeface="Bookman Old Style" pitchFamily="18" charset="0"/>
              </a:rPr>
              <a:t>РОЗВИТОК,</a:t>
            </a:r>
          </a:p>
          <a:p>
            <a:pPr algn="ctr"/>
            <a:r>
              <a:rPr lang="uk-UA" sz="4000" i="1" dirty="0" smtClean="0">
                <a:solidFill>
                  <a:srgbClr val="0000FF"/>
                </a:solidFill>
                <a:latin typeface="Bookman Old Style" pitchFamily="18" charset="0"/>
              </a:rPr>
              <a:t> МАБУТНЄ  !!!</a:t>
            </a:r>
          </a:p>
        </p:txBody>
      </p:sp>
    </p:spTree>
    <p:extLst>
      <p:ext uri="{BB962C8B-B14F-4D97-AF65-F5344CB8AC3E}">
        <p14:creationId xmlns:p14="http://schemas.microsoft.com/office/powerpoint/2010/main" val="3848280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914" y="237236"/>
            <a:ext cx="66350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Стартувала  реформа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AutoShape 2" descr="ÐÐ°ÑÑÐ¸Ð½ÐºÐ¸ Ð¿Ð¾ Ð·Ð°Ð¿ÑÐ¾ÑÑ ÑÐ¾ÑÐ¾ 1 Ð²ÐµÑÐµÑÐ½Ñ 2018 ÐÐ¾Ð²Ð° ÑÐºÐ¾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C:\Documents and Settings\User\Рабочий стол\Класна кімната 1 клас\IMG_6485.JPG"/>
          <p:cNvPicPr/>
          <p:nvPr/>
        </p:nvPicPr>
        <p:blipFill>
          <a:blip r:embed="rId3" cstate="print"/>
          <a:srcRect r="3901" b="29705"/>
          <a:stretch>
            <a:fillRect/>
          </a:stretch>
        </p:blipFill>
        <p:spPr bwMode="auto">
          <a:xfrm>
            <a:off x="2214546" y="1500174"/>
            <a:ext cx="628654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5715016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1 вересня 2019 року 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8099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6"/>
          <p:cNvSpPr txBox="1">
            <a:spLocks/>
          </p:cNvSpPr>
          <p:nvPr/>
        </p:nvSpPr>
        <p:spPr>
          <a:xfrm>
            <a:off x="2071670" y="214290"/>
            <a:ext cx="4143404" cy="1643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2600" dirty="0" smtClean="0">
                <a:solidFill>
                  <a:srgbClr val="0000FF"/>
                </a:solidFill>
                <a:latin typeface="Arial Narrow" pitchFamily="34" charset="0"/>
              </a:rPr>
              <a:t>Великомихайлівська </a:t>
            </a:r>
          </a:p>
          <a:p>
            <a:pPr algn="ctr">
              <a:spcBef>
                <a:spcPts val="0"/>
              </a:spcBef>
            </a:pPr>
            <a:r>
              <a:rPr lang="uk-UA" sz="2600" dirty="0" smtClean="0">
                <a:solidFill>
                  <a:srgbClr val="0000FF"/>
                </a:solidFill>
                <a:latin typeface="Arial Narrow" pitchFamily="34" charset="0"/>
              </a:rPr>
              <a:t>загальноосвітня школа</a:t>
            </a:r>
          </a:p>
          <a:p>
            <a:pPr algn="ctr">
              <a:spcBef>
                <a:spcPts val="0"/>
              </a:spcBef>
            </a:pPr>
            <a:r>
              <a:rPr lang="uk-UA" sz="2600" dirty="0" smtClean="0">
                <a:solidFill>
                  <a:srgbClr val="0000FF"/>
                </a:solidFill>
                <a:latin typeface="Arial Narrow" pitchFamily="34" charset="0"/>
              </a:rPr>
              <a:t>  І-ІІІ ступенів</a:t>
            </a:r>
          </a:p>
          <a:p>
            <a:pPr algn="ctr">
              <a:spcBef>
                <a:spcPts val="0"/>
              </a:spcBef>
            </a:pPr>
            <a:r>
              <a:rPr lang="uk-UA" sz="2600" dirty="0" smtClean="0">
                <a:solidFill>
                  <a:srgbClr val="0000FF"/>
                </a:solidFill>
                <a:latin typeface="Arial Narrow" pitchFamily="34" charset="0"/>
              </a:rPr>
              <a:t>2018-2019 </a:t>
            </a:r>
            <a:r>
              <a:rPr lang="uk-UA" sz="2600" dirty="0" err="1" smtClean="0">
                <a:solidFill>
                  <a:srgbClr val="0000FF"/>
                </a:solidFill>
                <a:latin typeface="Arial Narrow" pitchFamily="34" charset="0"/>
              </a:rPr>
              <a:t>н.р</a:t>
            </a:r>
            <a:r>
              <a:rPr lang="uk-UA" sz="2600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  <a:endParaRPr lang="ru-RU" sz="26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2000240"/>
            <a:ext cx="535785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16 ПЕРШОКЛАСНИКІВ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Мельник - документи\Мельник - документи\фотографії шкільні\нове фото школи.JPG"/>
          <p:cNvPicPr>
            <a:picLocks noChangeAspect="1" noChangeArrowheads="1"/>
          </p:cNvPicPr>
          <p:nvPr/>
        </p:nvPicPr>
        <p:blipFill>
          <a:blip r:embed="rId3" cstate="print"/>
          <a:srcRect b="28953"/>
          <a:stretch>
            <a:fillRect/>
          </a:stretch>
        </p:blipFill>
        <p:spPr bwMode="auto">
          <a:xfrm>
            <a:off x="6072198" y="285728"/>
            <a:ext cx="268135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0232" y="2786058"/>
            <a:ext cx="35004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Narrow" pitchFamily="34" charset="0"/>
              </a:rPr>
              <a:t>7   дівчаток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57884" y="2786058"/>
            <a:ext cx="292892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Narrow" pitchFamily="34" charset="0"/>
              </a:rPr>
              <a:t>9  хлопчиків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G:\1 клас\IMG_69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71876"/>
            <a:ext cx="271927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G:\1 клас\IMG_69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00438"/>
            <a:ext cx="278608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1759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85728"/>
            <a:ext cx="4786346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Вчитель початкових класів </a:t>
            </a:r>
            <a: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uk-U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24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Клітна</a:t>
            </a:r>
            <a:r>
              <a:rPr lang="uk-UA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Людмила </a:t>
            </a:r>
            <a:r>
              <a:rPr lang="uk-UA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Євгеніївна</a:t>
            </a:r>
            <a:endParaRPr lang="en-US" alt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8904" name="Rectangle 24"/>
          <p:cNvSpPr>
            <a:spLocks noChangeArrowheads="1"/>
          </p:cNvSpPr>
          <p:nvPr/>
        </p:nvSpPr>
        <p:spPr bwMode="gray">
          <a:xfrm>
            <a:off x="735125" y="1822194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8000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03838" y="1547556"/>
            <a:ext cx="1098550" cy="1001713"/>
            <a:chOff x="1488" y="1968"/>
            <a:chExt cx="432" cy="432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78907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08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09" name="Text Box 29"/>
            <p:cNvSpPr txBox="1">
              <a:spLocks noChangeArrowheads="1"/>
            </p:cNvSpPr>
            <p:nvPr/>
          </p:nvSpPr>
          <p:spPr bwMode="gray">
            <a:xfrm>
              <a:off x="1631" y="2016"/>
              <a:ext cx="159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8910" name="Text Box 30"/>
          <p:cNvSpPr txBox="1">
            <a:spLocks noChangeArrowheads="1"/>
          </p:cNvSpPr>
          <p:nvPr/>
        </p:nvSpPr>
        <p:spPr bwMode="auto">
          <a:xfrm>
            <a:off x="2000232" y="1857364"/>
            <a:ext cx="2428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 smtClean="0"/>
              <a:t>спеціаліст  першої категорії</a:t>
            </a:r>
            <a:endParaRPr lang="en-US" altLang="ru-RU" sz="2000" b="1" dirty="0"/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gray">
          <a:xfrm>
            <a:off x="735125" y="2927094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8000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51538" y="2674681"/>
            <a:ext cx="1087437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7889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89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895" name="Text Box 15"/>
            <p:cNvSpPr txBox="1">
              <a:spLocks noChangeArrowheads="1"/>
            </p:cNvSpPr>
            <p:nvPr/>
          </p:nvSpPr>
          <p:spPr bwMode="gray">
            <a:xfrm>
              <a:off x="4003" y="2078"/>
              <a:ext cx="33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41р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8911" name="Text Box 31"/>
          <p:cNvSpPr txBox="1">
            <a:spLocks noChangeArrowheads="1"/>
          </p:cNvSpPr>
          <p:nvPr/>
        </p:nvSpPr>
        <p:spPr bwMode="auto">
          <a:xfrm>
            <a:off x="2000232" y="3071810"/>
            <a:ext cx="2849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/>
              <a:t>педагогічний стаж</a:t>
            </a:r>
            <a:endParaRPr lang="en-US" altLang="ru-RU" sz="2400" b="1" dirty="0"/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gray">
          <a:xfrm>
            <a:off x="735125" y="4038344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756388" y="3757356"/>
            <a:ext cx="1098550" cy="1012825"/>
            <a:chOff x="3552" y="3339"/>
            <a:chExt cx="412" cy="39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7890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0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02" name="Text Box 22"/>
            <p:cNvSpPr txBox="1">
              <a:spLocks noChangeArrowheads="1"/>
            </p:cNvSpPr>
            <p:nvPr/>
          </p:nvSpPr>
          <p:spPr bwMode="gray">
            <a:xfrm>
              <a:off x="3617" y="3433"/>
              <a:ext cx="3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58р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8912" name="Text Box 32"/>
          <p:cNvSpPr txBox="1">
            <a:spLocks noChangeArrowheads="1"/>
          </p:cNvSpPr>
          <p:nvPr/>
        </p:nvSpPr>
        <p:spPr bwMode="auto">
          <a:xfrm>
            <a:off x="2143108" y="4143380"/>
            <a:ext cx="611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uk-UA" altLang="ru-RU" sz="2400" b="1" dirty="0" smtClean="0"/>
              <a:t>вік</a:t>
            </a:r>
            <a:endParaRPr lang="en-US" altLang="ru-RU" sz="2400" b="1" dirty="0"/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gray">
          <a:xfrm>
            <a:off x="735125" y="5162294"/>
            <a:ext cx="639286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8000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413613" y="4900356"/>
            <a:ext cx="1103312" cy="1019175"/>
            <a:chOff x="2016" y="1920"/>
            <a:chExt cx="1680" cy="1680"/>
          </a:xfrm>
        </p:grpSpPr>
        <p:sp>
          <p:nvSpPr>
            <p:cNvPr id="378886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887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888" name="Text Box 8"/>
          <p:cNvSpPr txBox="1">
            <a:spLocks noChangeArrowheads="1"/>
          </p:cNvSpPr>
          <p:nvPr/>
        </p:nvSpPr>
        <p:spPr bwMode="gray">
          <a:xfrm>
            <a:off x="6429388" y="5143512"/>
            <a:ext cx="106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2018</a:t>
            </a:r>
            <a:endParaRPr lang="en-US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2071670" y="5352794"/>
            <a:ext cx="41498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2400" b="1" dirty="0" smtClean="0"/>
              <a:t>  курси за програмою НУШ</a:t>
            </a:r>
            <a:endParaRPr lang="en-US" altLang="ru-RU" sz="2400" b="1" dirty="0"/>
          </a:p>
        </p:txBody>
      </p:sp>
      <p:sp>
        <p:nvSpPr>
          <p:cNvPr id="378914" name="AutoShape 34"/>
          <p:cNvSpPr>
            <a:spLocks noChangeArrowheads="1"/>
          </p:cNvSpPr>
          <p:nvPr/>
        </p:nvSpPr>
        <p:spPr bwMode="gray">
          <a:xfrm>
            <a:off x="6929454" y="2928934"/>
            <a:ext cx="1834080" cy="1214446"/>
          </a:xfrm>
          <a:prstGeom prst="wedgeRoundRectCallout">
            <a:avLst>
              <a:gd name="adj1" fmla="val -25556"/>
              <a:gd name="adj2" fmla="val 11838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altLang="ru-RU" b="1" dirty="0" smtClean="0">
                <a:solidFill>
                  <a:srgbClr val="000000"/>
                </a:solidFill>
              </a:rPr>
              <a:t>Атестація</a:t>
            </a:r>
          </a:p>
          <a:p>
            <a:pPr algn="ctr"/>
            <a:r>
              <a:rPr lang="uk-UA" altLang="ru-RU" b="1" dirty="0" smtClean="0">
                <a:solidFill>
                  <a:srgbClr val="000000"/>
                </a:solidFill>
              </a:rPr>
              <a:t> 2018-2019 </a:t>
            </a:r>
            <a:r>
              <a:rPr lang="uk-UA" altLang="ru-RU" b="1" dirty="0" err="1" smtClean="0">
                <a:solidFill>
                  <a:srgbClr val="000000"/>
                </a:solidFill>
              </a:rPr>
              <a:t>н.р</a:t>
            </a:r>
            <a:r>
              <a:rPr lang="uk-UA" altLang="ru-RU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8"/>
          <a:stretch/>
        </p:blipFill>
        <p:spPr bwMode="auto">
          <a:xfrm>
            <a:off x="-5114" y="-21348"/>
            <a:ext cx="2000169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C:\Documents and Settings\User\Рабочий стол\Класна кімната 1 клас\IMG_20181105_111104.jpg"/>
          <p:cNvPicPr/>
          <p:nvPr/>
        </p:nvPicPr>
        <p:blipFill>
          <a:blip r:embed="rId3" cstate="print"/>
          <a:srcRect l="8182" t="9208" b="47821"/>
          <a:stretch>
            <a:fillRect/>
          </a:stretch>
        </p:blipFill>
        <p:spPr bwMode="auto">
          <a:xfrm>
            <a:off x="6643702" y="285728"/>
            <a:ext cx="214314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21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3116"/>
            <a:ext cx="6143668" cy="35719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</a:t>
            </a:r>
            <a:r>
              <a:rPr lang="ru-RU" sz="1800" dirty="0" err="1" smtClean="0">
                <a:latin typeface="Arial Narrow" pitchFamily="34" charset="0"/>
              </a:rPr>
              <a:t>Особливістю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Нової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української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школи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є</a:t>
            </a:r>
            <a:r>
              <a:rPr lang="ru-RU" sz="1800" dirty="0" smtClean="0">
                <a:latin typeface="Arial Narrow" pitchFamily="34" charset="0"/>
              </a:rPr>
              <a:t>  </a:t>
            </a:r>
            <a:r>
              <a:rPr lang="ru-RU" sz="1800" dirty="0" err="1" smtClean="0">
                <a:latin typeface="Arial Narrow" pitchFamily="34" charset="0"/>
              </a:rPr>
              <a:t>організація</a:t>
            </a:r>
            <a:r>
              <a:rPr lang="ru-RU" sz="1800" dirty="0" smtClean="0">
                <a:latin typeface="Arial Narrow" pitchFamily="34" charset="0"/>
              </a:rPr>
              <a:t> такого </a:t>
            </a:r>
            <a:r>
              <a:rPr lang="ru-RU" sz="1800" dirty="0" err="1" smtClean="0">
                <a:latin typeface="Arial Narrow" pitchFamily="34" charset="0"/>
              </a:rPr>
              <a:t>освітнього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середовища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що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сприятиме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вільному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розвитку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творчої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особистості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дитини</a:t>
            </a:r>
            <a:r>
              <a:rPr lang="ru-RU" sz="1800" dirty="0" smtClean="0">
                <a:latin typeface="Arial Narrow" pitchFamily="34" charset="0"/>
              </a:rPr>
              <a:t>. З </a:t>
            </a:r>
            <a:r>
              <a:rPr lang="ru-RU" sz="1800" dirty="0" err="1" smtClean="0">
                <a:latin typeface="Arial Narrow" pitchFamily="34" charset="0"/>
              </a:rPr>
              <a:t>цією</a:t>
            </a:r>
            <a:r>
              <a:rPr lang="ru-RU" sz="1800" dirty="0" smtClean="0">
                <a:latin typeface="Arial Narrow" pitchFamily="34" charset="0"/>
              </a:rPr>
              <a:t> метою </a:t>
            </a:r>
            <a:r>
              <a:rPr lang="ru-RU" sz="1800" dirty="0" err="1" smtClean="0">
                <a:latin typeface="Arial Narrow" pitchFamily="34" charset="0"/>
              </a:rPr>
              <a:t>змінюються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просторово-предметне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оточення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програми</a:t>
            </a:r>
            <a:r>
              <a:rPr lang="ru-RU" sz="1800" dirty="0" smtClean="0">
                <a:latin typeface="Arial Narrow" pitchFamily="34" charset="0"/>
              </a:rPr>
              <a:t> та </a:t>
            </a:r>
            <a:r>
              <a:rPr lang="ru-RU" sz="1800" dirty="0" err="1" smtClean="0">
                <a:latin typeface="Arial Narrow" pitchFamily="34" charset="0"/>
              </a:rPr>
              <a:t>засоби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навчання</a:t>
            </a:r>
            <a:r>
              <a:rPr lang="ru-RU" sz="1800" dirty="0" smtClean="0">
                <a:latin typeface="Arial Narrow" pitchFamily="34" charset="0"/>
              </a:rPr>
              <a:t>.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       У </a:t>
            </a:r>
            <a:r>
              <a:rPr lang="ru-RU" sz="1800" dirty="0" err="1" smtClean="0">
                <a:latin typeface="Arial Narrow" pitchFamily="34" charset="0"/>
              </a:rPr>
              <a:t>Новій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українській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школі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зростає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частка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проектної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командної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групової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діяльності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педагогічному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процесі</a:t>
            </a:r>
            <a:r>
              <a:rPr lang="ru-RU" sz="1800" dirty="0" smtClean="0">
                <a:latin typeface="Arial Narrow" pitchFamily="34" charset="0"/>
              </a:rPr>
              <a:t>.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       </a:t>
            </a:r>
            <a:r>
              <a:rPr lang="ru-RU" sz="1800" dirty="0" err="1" smtClean="0">
                <a:latin typeface="Arial Narrow" pitchFamily="34" charset="0"/>
              </a:rPr>
              <a:t>Відповідно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урізноманітнюються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варіанти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організації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навчального</a:t>
            </a:r>
            <a:r>
              <a:rPr lang="ru-RU" sz="1800" dirty="0" smtClean="0">
                <a:latin typeface="Arial Narrow" pitchFamily="34" charset="0"/>
              </a:rPr>
              <a:t> простору в </a:t>
            </a:r>
            <a:r>
              <a:rPr lang="ru-RU" sz="1800" dirty="0" err="1" smtClean="0">
                <a:latin typeface="Arial Narrow" pitchFamily="34" charset="0"/>
              </a:rPr>
              <a:t>класі</a:t>
            </a:r>
            <a:r>
              <a:rPr lang="ru-RU" sz="1800" dirty="0" smtClean="0">
                <a:latin typeface="Arial Narrow" pitchFamily="34" charset="0"/>
              </a:rPr>
              <a:t>.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       </a:t>
            </a:r>
            <a:r>
              <a:rPr lang="ru-RU" sz="1800" dirty="0" err="1" smtClean="0">
                <a:latin typeface="Arial Narrow" pitchFamily="34" charset="0"/>
              </a:rPr>
              <a:t>Крім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класичних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варіантів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використовуються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новітні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наприклад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мобільні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робочі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місця</a:t>
            </a:r>
            <a:r>
              <a:rPr lang="ru-RU" sz="1800" dirty="0" smtClean="0">
                <a:latin typeface="Arial Narrow" pitchFamily="34" charset="0"/>
              </a:rPr>
              <a:t>, </a:t>
            </a:r>
            <a:r>
              <a:rPr lang="ru-RU" sz="1800" dirty="0" err="1" smtClean="0">
                <a:latin typeface="Arial Narrow" pitchFamily="34" charset="0"/>
              </a:rPr>
              <a:t>які</a:t>
            </a:r>
            <a:r>
              <a:rPr lang="ru-RU" sz="1800" dirty="0" smtClean="0">
                <a:latin typeface="Arial Narrow" pitchFamily="34" charset="0"/>
              </a:rPr>
              <a:t> легко </a:t>
            </a:r>
            <a:r>
              <a:rPr lang="ru-RU" sz="1800" dirty="0" err="1" smtClean="0">
                <a:latin typeface="Arial Narrow" pitchFamily="34" charset="0"/>
              </a:rPr>
              <a:t>трансформувати</a:t>
            </a:r>
            <a:r>
              <a:rPr lang="ru-RU" sz="1800" dirty="0" smtClean="0">
                <a:latin typeface="Arial Narrow" pitchFamily="34" charset="0"/>
              </a:rPr>
              <a:t> для </a:t>
            </a:r>
            <a:r>
              <a:rPr lang="ru-RU" sz="1800" dirty="0" err="1" smtClean="0">
                <a:latin typeface="Arial Narrow" pitchFamily="34" charset="0"/>
              </a:rPr>
              <a:t>групової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роботи</a:t>
            </a:r>
            <a:r>
              <a:rPr lang="ru-RU" sz="1800" dirty="0" smtClean="0">
                <a:latin typeface="Arial Narrow" pitchFamily="34" charset="0"/>
              </a:rPr>
              <a:t>.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        </a:t>
            </a:r>
            <a:r>
              <a:rPr lang="ru-RU" sz="1800" dirty="0" err="1" smtClean="0">
                <a:latin typeface="Arial Narrow" pitchFamily="34" charset="0"/>
              </a:rPr>
              <a:t>Планування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і</a:t>
            </a:r>
            <a:r>
              <a:rPr lang="ru-RU" sz="1800" dirty="0" smtClean="0">
                <a:latin typeface="Arial Narrow" pitchFamily="34" charset="0"/>
              </a:rPr>
              <a:t> дизайн </a:t>
            </a:r>
            <a:r>
              <a:rPr lang="ru-RU" sz="1800" dirty="0" err="1" smtClean="0">
                <a:latin typeface="Arial Narrow" pitchFamily="34" charset="0"/>
              </a:rPr>
              <a:t>освітнього</a:t>
            </a:r>
            <a:r>
              <a:rPr lang="ru-RU" sz="1800" dirty="0" smtClean="0">
                <a:latin typeface="Arial Narrow" pitchFamily="34" charset="0"/>
              </a:rPr>
              <a:t> простору </a:t>
            </a:r>
            <a:r>
              <a:rPr lang="ru-RU" sz="1800" dirty="0" err="1" smtClean="0">
                <a:latin typeface="Arial Narrow" pitchFamily="34" charset="0"/>
              </a:rPr>
              <a:t>школи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спрямовуються</a:t>
            </a:r>
            <a:r>
              <a:rPr lang="ru-RU" sz="1800" dirty="0" smtClean="0">
                <a:latin typeface="Arial Narrow" pitchFamily="34" charset="0"/>
              </a:rPr>
              <a:t> на </a:t>
            </a:r>
            <a:r>
              <a:rPr lang="ru-RU" sz="1800" dirty="0" err="1" smtClean="0">
                <a:latin typeface="Arial Narrow" pitchFamily="34" charset="0"/>
              </a:rPr>
              <a:t>розвиток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дитини</a:t>
            </a:r>
            <a:r>
              <a:rPr lang="ru-RU" sz="1800" dirty="0" smtClean="0">
                <a:latin typeface="Arial Narrow" pitchFamily="34" charset="0"/>
              </a:rPr>
              <a:t> та </a:t>
            </a:r>
            <a:r>
              <a:rPr lang="ru-RU" sz="1800" dirty="0" err="1" smtClean="0">
                <a:latin typeface="Arial Narrow" pitchFamily="34" charset="0"/>
              </a:rPr>
              <a:t>мотивації</a:t>
            </a:r>
            <a:r>
              <a:rPr lang="ru-RU" sz="1800" dirty="0" smtClean="0">
                <a:latin typeface="Arial Narrow" pitchFamily="34" charset="0"/>
              </a:rPr>
              <a:t>  </a:t>
            </a:r>
            <a:r>
              <a:rPr lang="ru-RU" sz="1800" dirty="0" err="1" smtClean="0">
                <a:latin typeface="Arial Narrow" pitchFamily="34" charset="0"/>
              </a:rPr>
              <a:t>її</a:t>
            </a:r>
            <a:r>
              <a:rPr lang="ru-RU" sz="1800" dirty="0" smtClean="0">
                <a:latin typeface="Arial Narrow" pitchFamily="34" charset="0"/>
              </a:rPr>
              <a:t> до </a:t>
            </a:r>
            <a:r>
              <a:rPr lang="ru-RU" sz="1800" dirty="0" err="1" smtClean="0">
                <a:latin typeface="Arial Narrow" pitchFamily="34" charset="0"/>
              </a:rPr>
              <a:t>навчання</a:t>
            </a:r>
            <a:r>
              <a:rPr lang="ru-RU" sz="1800" dirty="0" smtClean="0">
                <a:latin typeface="Arial Narrow" pitchFamily="34" charset="0"/>
              </a:rPr>
              <a:t>. 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43306" y="428604"/>
            <a:ext cx="5214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dirty="0" smtClean="0">
                <a:latin typeface="Arial Narrow" pitchFamily="34" charset="0"/>
              </a:rPr>
              <a:t>Наказ </a:t>
            </a:r>
            <a:r>
              <a:rPr lang="ru-RU" sz="2000" dirty="0" err="1" smtClean="0">
                <a:latin typeface="Arial Narrow" pitchFamily="34" charset="0"/>
              </a:rPr>
              <a:t>Міністерства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освіти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і</a:t>
            </a:r>
            <a:r>
              <a:rPr lang="ru-RU" sz="2000" dirty="0" smtClean="0">
                <a:latin typeface="Arial Narrow" pitchFamily="34" charset="0"/>
              </a:rPr>
              <a:t> науки </a:t>
            </a:r>
            <a:r>
              <a:rPr lang="ru-RU" sz="2000" dirty="0" err="1" smtClean="0">
                <a:latin typeface="Arial Narrow" pitchFamily="34" charset="0"/>
              </a:rPr>
              <a:t>України</a:t>
            </a:r>
            <a:endParaRPr lang="ru-RU" sz="2000" dirty="0" smtClean="0">
              <a:latin typeface="Arial Narrow" pitchFamily="34" charset="0"/>
            </a:endParaRPr>
          </a:p>
          <a:p>
            <a:pPr algn="ctr"/>
            <a:r>
              <a:rPr lang="ru-RU" sz="2000" dirty="0" smtClean="0">
                <a:latin typeface="Arial Narrow" pitchFamily="34" charset="0"/>
              </a:rPr>
              <a:t> № 283 </a:t>
            </a:r>
            <a:r>
              <a:rPr lang="ru-RU" sz="2000" dirty="0" err="1" smtClean="0">
                <a:latin typeface="Arial Narrow" pitchFamily="34" charset="0"/>
              </a:rPr>
              <a:t>від</a:t>
            </a:r>
            <a:r>
              <a:rPr lang="ru-RU" sz="2000" dirty="0" smtClean="0">
                <a:latin typeface="Arial Narrow" pitchFamily="34" charset="0"/>
              </a:rPr>
              <a:t> 23 </a:t>
            </a:r>
            <a:r>
              <a:rPr lang="ru-RU" sz="2000" dirty="0" err="1" smtClean="0">
                <a:latin typeface="Arial Narrow" pitchFamily="34" charset="0"/>
              </a:rPr>
              <a:t>березня</a:t>
            </a:r>
            <a:r>
              <a:rPr lang="ru-RU" sz="2000" dirty="0" smtClean="0">
                <a:latin typeface="Arial Narrow" pitchFamily="34" charset="0"/>
              </a:rPr>
              <a:t> 2018 року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  «Про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затвердження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Методичних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рекомендацій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щодо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організації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освітнього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простору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Нової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української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</a:rPr>
              <a:t>школи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»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66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500306"/>
            <a:ext cx="6143668" cy="307183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8992" y="500042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Arial Narrow" pitchFamily="34" charset="0"/>
              </a:rPr>
              <a:t>Наказ </a:t>
            </a:r>
            <a:r>
              <a:rPr lang="ru-RU" dirty="0" err="1" smtClean="0">
                <a:latin typeface="Arial Narrow" pitchFamily="34" charset="0"/>
              </a:rPr>
              <a:t>Міністерства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освіти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і</a:t>
            </a:r>
            <a:r>
              <a:rPr lang="ru-RU" dirty="0" smtClean="0">
                <a:latin typeface="Arial Narrow" pitchFamily="34" charset="0"/>
              </a:rPr>
              <a:t> науки </a:t>
            </a:r>
            <a:r>
              <a:rPr lang="ru-RU" dirty="0" err="1" smtClean="0">
                <a:latin typeface="Arial Narrow" pitchFamily="34" charset="0"/>
              </a:rPr>
              <a:t>України</a:t>
            </a:r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dirty="0" smtClean="0">
                <a:latin typeface="Arial Narrow" pitchFamily="34" charset="0"/>
              </a:rPr>
              <a:t> № 137 </a:t>
            </a:r>
            <a:r>
              <a:rPr lang="ru-RU" dirty="0" err="1" smtClean="0">
                <a:latin typeface="Arial Narrow" pitchFamily="34" charset="0"/>
              </a:rPr>
              <a:t>від</a:t>
            </a:r>
            <a:r>
              <a:rPr lang="ru-RU" dirty="0" smtClean="0">
                <a:latin typeface="Arial Narrow" pitchFamily="34" charset="0"/>
              </a:rPr>
              <a:t> 13.02.2018 року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  «Про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затвердження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Примірного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переліку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засобів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навчання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та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обладнання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навчального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і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загального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призначення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для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навчальних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кабінетів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початкової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 Narrow" pitchFamily="34" charset="0"/>
              </a:rPr>
              <a:t>школи</a:t>
            </a:r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»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2214554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Arial Narrow" pitchFamily="34" charset="0"/>
              </a:rPr>
              <a:t>Організація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освітнього</a:t>
            </a:r>
            <a:r>
              <a:rPr lang="ru-RU" sz="1400" dirty="0" smtClean="0">
                <a:latin typeface="Arial Narrow" pitchFamily="34" charset="0"/>
              </a:rPr>
              <a:t> простору </a:t>
            </a:r>
            <a:r>
              <a:rPr lang="ru-RU" sz="1400" dirty="0" err="1" smtClean="0">
                <a:latin typeface="Arial Narrow" pitchFamily="34" charset="0"/>
              </a:rPr>
              <a:t>навчального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кабінету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потребує</a:t>
            </a:r>
            <a:r>
              <a:rPr lang="ru-RU" sz="1400" dirty="0" smtClean="0">
                <a:latin typeface="Arial Narrow" pitchFamily="34" charset="0"/>
              </a:rPr>
              <a:t> широкого </a:t>
            </a:r>
            <a:r>
              <a:rPr lang="ru-RU" sz="1400" dirty="0" err="1" smtClean="0">
                <a:latin typeface="Arial Narrow" pitchFamily="34" charset="0"/>
              </a:rPr>
              <a:t>використання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нових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ІТ-технологій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нових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мультимедійних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засобів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навчання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оновлення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навчального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обладнання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що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здійснюється</a:t>
            </a:r>
            <a:r>
              <a:rPr lang="ru-RU" sz="1400" dirty="0" smtClean="0">
                <a:latin typeface="Arial Narrow" pitchFamily="34" charset="0"/>
              </a:rPr>
              <a:t> через 8 </a:t>
            </a:r>
            <a:r>
              <a:rPr lang="ru-RU" sz="1400" dirty="0" err="1" smtClean="0">
                <a:latin typeface="Arial Narrow" pitchFamily="34" charset="0"/>
              </a:rPr>
              <a:t>осередків</a:t>
            </a:r>
            <a:r>
              <a:rPr lang="ru-RU" sz="1400" dirty="0" smtClean="0">
                <a:latin typeface="Arial Narrow" pitchFamily="34" charset="0"/>
              </a:rPr>
              <a:t>.</a:t>
            </a:r>
            <a:endParaRPr lang="ru-RU" sz="1400" dirty="0">
              <a:latin typeface="Arial Narrow" pitchFamily="34" charset="0"/>
            </a:endParaRPr>
          </a:p>
        </p:txBody>
      </p:sp>
      <p:pic>
        <p:nvPicPr>
          <p:cNvPr id="12" name="Рисунок 11" descr="C:\Documents and Settings\User\Рабочий стол\IMG_6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072074"/>
            <a:ext cx="178595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Documents and Settings\User\Рабочий стол\Класна кімната 1 клас\IMG_20181105_110641.jpg"/>
          <p:cNvPicPr/>
          <p:nvPr/>
        </p:nvPicPr>
        <p:blipFill>
          <a:blip r:embed="rId5" cstate="print"/>
          <a:srcRect l="8252" r="5227" b="13043"/>
          <a:stretch>
            <a:fillRect/>
          </a:stretch>
        </p:blipFill>
        <p:spPr bwMode="auto">
          <a:xfrm>
            <a:off x="7286644" y="4929198"/>
            <a:ext cx="171451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Documents and Settings\User\Рабочий стол\презентація 1 клас\20190125_092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44360" y="571480"/>
            <a:ext cx="3619525" cy="2714644"/>
          </a:xfrm>
          <a:prstGeom prst="rect">
            <a:avLst/>
          </a:prstGeom>
          <a:noFill/>
        </p:spPr>
      </p:pic>
      <p:pic>
        <p:nvPicPr>
          <p:cNvPr id="17" name="Рисунок 16" descr="C:\Documents and Settings\User\Рабочий стол\презентація 1 клас\20190125_092554.jpg"/>
          <p:cNvPicPr/>
          <p:nvPr/>
        </p:nvPicPr>
        <p:blipFill>
          <a:blip r:embed="rId7" cstate="print"/>
          <a:srcRect l="3551" r="14764"/>
          <a:stretch>
            <a:fillRect/>
          </a:stretch>
        </p:blipFill>
        <p:spPr bwMode="auto">
          <a:xfrm>
            <a:off x="3929058" y="5143512"/>
            <a:ext cx="1643074" cy="143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Documents and Settings\User\Рабочий стол\презентація 1 клас\20190125_093334.jpg"/>
          <p:cNvPicPr/>
          <p:nvPr/>
        </p:nvPicPr>
        <p:blipFill>
          <a:blip r:embed="rId8" cstate="print"/>
          <a:srcRect l="4229"/>
          <a:stretch>
            <a:fillRect/>
          </a:stretch>
        </p:blipFill>
        <p:spPr bwMode="auto">
          <a:xfrm>
            <a:off x="7429520" y="2071678"/>
            <a:ext cx="1500198" cy="133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Documents and Settings\User\Рабочий стол\Класна кімната 1 клас\IMG_20181105_1111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286124"/>
            <a:ext cx="157163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C:\Documents and Settings\User\Рабочий стол\презентація 1 клас\1 клас -фото\презентація 1 клас\20190125_09245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541181" y="5031587"/>
            <a:ext cx="177641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C:\Documents and Settings\User\Рабочий стол\Класна кімната 1 клас\IMG_20181105_11095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3571876"/>
            <a:ext cx="1571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Documents and Settings\User\Рабочий стол\презентація 1 клас\1 клас -фото\1 клас світлини\IMG_7181.JPG"/>
          <p:cNvPicPr/>
          <p:nvPr/>
        </p:nvPicPr>
        <p:blipFill>
          <a:blip r:embed="rId12" cstate="print"/>
          <a:srcRect l="13333" r="9333"/>
          <a:stretch>
            <a:fillRect/>
          </a:stretch>
        </p:blipFill>
        <p:spPr bwMode="auto">
          <a:xfrm>
            <a:off x="2000232" y="3214686"/>
            <a:ext cx="178595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C:\Documents and Settings\User\Рабочий стол\презентація 1 клас\20190125_092604.jpg"/>
          <p:cNvPicPr/>
          <p:nvPr/>
        </p:nvPicPr>
        <p:blipFill>
          <a:blip r:embed="rId13" cstate="print"/>
          <a:srcRect l="11968" r="8244"/>
          <a:stretch>
            <a:fillRect/>
          </a:stretch>
        </p:blipFill>
        <p:spPr bwMode="auto">
          <a:xfrm>
            <a:off x="4000496" y="3429000"/>
            <a:ext cx="142876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801004" cy="1714202"/>
          </a:xfrm>
        </p:spPr>
        <p:txBody>
          <a:bodyPr>
            <a:noAutofit/>
          </a:bodyPr>
          <a:lstStyle/>
          <a:p>
            <a:pPr algn="r"/>
            <a:r>
              <a:rPr lang="ru-RU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Щоб</a:t>
            </a:r>
            <a:r>
              <a:rPr lang="ru-RU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набувати</a:t>
            </a:r>
            <a:r>
              <a:rPr lang="ru-RU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компетентностей, </a:t>
            </a:r>
            <a: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школярі</a:t>
            </a:r>
            <a: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uk-UA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мають </a:t>
            </a:r>
            <a:r>
              <a:rPr lang="ru-RU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навчат</a:t>
            </a:r>
            <a:r>
              <a:rPr lang="uk-UA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ся</a:t>
            </a:r>
            <a:r>
              <a:rPr lang="ru-RU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</a:t>
            </a:r>
            <a: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діяльнісним</a:t>
            </a:r>
            <a: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підходо</a:t>
            </a: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</a:t>
            </a:r>
            <a:r>
              <a:rPr lang="ru-RU" sz="3400" b="1" dirty="0">
                <a:latin typeface="Arial Narrow" pitchFamily="34" charset="0"/>
              </a:rPr>
              <a:t> </a:t>
            </a:r>
            <a:endParaRPr lang="ru-RU" sz="3400" dirty="0">
              <a:latin typeface="Arial Narrow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Documents and Settings\User\Рабочий стол\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5125161" cy="34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3643314"/>
            <a:ext cx="5143536" cy="1571636"/>
          </a:xfrm>
          <a:prstGeom prst="rect">
            <a:avLst/>
          </a:prstGeom>
          <a:solidFill>
            <a:srgbClr val="B7CA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2800" b="1" dirty="0" smtClean="0">
                <a:solidFill>
                  <a:srgbClr val="0000FF"/>
                </a:solidFill>
                <a:latin typeface="Arial Narrow" pitchFamily="34" charset="0"/>
              </a:rPr>
              <a:t>8 НАВЧАЛЬНИХ  ОСЕРЕДКІВ, </a:t>
            </a:r>
          </a:p>
          <a:p>
            <a:pPr marL="342900" indent="-342900" algn="ctr"/>
            <a:r>
              <a:rPr lang="uk-UA" sz="2800" b="1" dirty="0" smtClean="0">
                <a:solidFill>
                  <a:srgbClr val="0000FF"/>
                </a:solidFill>
                <a:latin typeface="Arial Narrow" pitchFamily="34" charset="0"/>
              </a:rPr>
              <a:t>ЯКІ  МАЮТЬ БУТИ  У  КОЖНОМУ </a:t>
            </a:r>
          </a:p>
          <a:p>
            <a:pPr marL="342900" indent="-342900" algn="ctr"/>
            <a:r>
              <a:rPr lang="uk-UA" sz="2800" b="1" dirty="0" smtClean="0">
                <a:solidFill>
                  <a:srgbClr val="0000FF"/>
                </a:solidFill>
                <a:latin typeface="Arial Narrow" pitchFamily="34" charset="0"/>
              </a:rPr>
              <a:t>1 КЛАСІ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User\Рабочий стол\Класна кімната 1 клас\IMG_20181105_110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71546"/>
            <a:ext cx="271464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User\Рабочий стол\Класна кімната 1 клас\IMG_20181105_110405.jpg"/>
          <p:cNvPicPr/>
          <p:nvPr/>
        </p:nvPicPr>
        <p:blipFill>
          <a:blip r:embed="rId4" cstate="print"/>
          <a:srcRect l="8338" r="13553" b="13939"/>
          <a:stretch>
            <a:fillRect/>
          </a:stretch>
        </p:blipFill>
        <p:spPr bwMode="auto">
          <a:xfrm>
            <a:off x="5715008" y="1000108"/>
            <a:ext cx="31432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User\Рабочий стол\Класна кімната 1 клас\IMG_20181105_110855.jpg"/>
          <p:cNvPicPr/>
          <p:nvPr/>
        </p:nvPicPr>
        <p:blipFill>
          <a:blip r:embed="rId5" cstate="print"/>
          <a:srcRect l="7055" b="11396"/>
          <a:stretch>
            <a:fillRect/>
          </a:stretch>
        </p:blipFill>
        <p:spPr bwMode="auto">
          <a:xfrm>
            <a:off x="5786446" y="3571876"/>
            <a:ext cx="28713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357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ОСЕРЕДОК НАВЧАЛЬНО - ПІЗНАВАЛЬНОЇ  ДІЯЛЬНОСТІ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Arial Narrow" pitchFamily="34" charset="0"/>
              </a:rPr>
              <a:t>1 КЛАСУ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143644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Arial Narrow" pitchFamily="34" charset="0"/>
              </a:rPr>
              <a:t>Парти та стільці 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3286124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Arial Narrow" pitchFamily="34" charset="0"/>
              </a:rPr>
              <a:t>Інтерактивна дошка 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600076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Arial Narrow" pitchFamily="34" charset="0"/>
              </a:rPr>
              <a:t>Аудиторна </a:t>
            </a:r>
            <a:r>
              <a:rPr lang="uk-UA" sz="1400" dirty="0" smtClean="0">
                <a:latin typeface="Arial Narrow" pitchFamily="34" charset="0"/>
              </a:rPr>
              <a:t>трьохстворчата </a:t>
            </a:r>
            <a:r>
              <a:rPr lang="uk-UA" sz="1400" dirty="0" smtClean="0">
                <a:latin typeface="Arial Narrow" pitchFamily="34" charset="0"/>
              </a:rPr>
              <a:t>магнітно-маркерна розлінована для крейди </a:t>
            </a:r>
            <a:r>
              <a:rPr lang="uk-UA" sz="1400" dirty="0" smtClean="0">
                <a:latin typeface="Arial Narrow" pitchFamily="34" charset="0"/>
              </a:rPr>
              <a:t> дошка</a:t>
            </a:r>
          </a:p>
          <a:p>
            <a:pPr algn="ctr"/>
            <a:r>
              <a:rPr lang="uk-UA" sz="1400" dirty="0" smtClean="0">
                <a:latin typeface="Arial Narrow" pitchFamily="34" charset="0"/>
              </a:rPr>
              <a:t> </a:t>
            </a:r>
            <a:r>
              <a:rPr lang="uk-UA" sz="1400" dirty="0" smtClean="0">
                <a:latin typeface="Arial Narrow" pitchFamily="34" charset="0"/>
              </a:rPr>
              <a:t>(5 поверхонь)  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610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2"/>
          <a:stretch/>
        </p:blipFill>
        <p:spPr bwMode="auto">
          <a:xfrm>
            <a:off x="-5114" y="-21348"/>
            <a:ext cx="224955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928670"/>
            <a:ext cx="6143668" cy="428628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uk-UA" sz="1800" b="1" i="1" dirty="0" smtClean="0">
                <a:solidFill>
                  <a:srgbClr val="0000FF"/>
                </a:solidFill>
                <a:latin typeface="Arial Narrow" pitchFamily="34" charset="0"/>
              </a:rPr>
              <a:t>Особлива увага приділяється  шкільним меблям</a:t>
            </a: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r>
              <a:rPr lang="ru-RU" sz="1800" i="1" dirty="0" smtClean="0">
                <a:latin typeface="Arial Narrow" pitchFamily="34" charset="0"/>
              </a:rPr>
              <a:t/>
            </a:r>
            <a:br>
              <a:rPr lang="ru-RU" sz="1800" i="1" dirty="0" smtClean="0">
                <a:latin typeface="Arial Narrow" pitchFamily="34" charset="0"/>
              </a:rPr>
            </a:br>
            <a:endParaRPr lang="ru-RU" sz="1800" i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968" y="0"/>
            <a:ext cx="6999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Arial Narrow" pitchFamily="34" charset="0"/>
              </a:rPr>
              <a:t>ОСЕРЕДОК  НАВЧАЛЬНО - ПІЗНАВАЛЬНОЇ  ДІЯЛЬНОСТІ –</a:t>
            </a:r>
          </a:p>
          <a:p>
            <a:pPr algn="ctr"/>
            <a:r>
              <a:rPr lang="uk-UA" sz="2000" b="1" i="1" dirty="0" smtClean="0">
                <a:solidFill>
                  <a:srgbClr val="0000FF"/>
                </a:solidFill>
                <a:latin typeface="Arial Narrow" pitchFamily="34" charset="0"/>
              </a:rPr>
              <a:t>найголовніша зона   </a:t>
            </a:r>
            <a:r>
              <a:rPr lang="uk-UA" sz="2000" b="1" i="1" dirty="0" err="1" smtClean="0">
                <a:solidFill>
                  <a:srgbClr val="0000FF"/>
                </a:solidFill>
                <a:latin typeface="Arial Narrow" pitchFamily="34" charset="0"/>
              </a:rPr>
              <a:t>будь–якого</a:t>
            </a:r>
            <a:r>
              <a:rPr lang="uk-UA" sz="2000" b="1" i="1" dirty="0" smtClean="0">
                <a:solidFill>
                  <a:srgbClr val="0000FF"/>
                </a:solidFill>
                <a:latin typeface="Arial Narrow" pitchFamily="34" charset="0"/>
              </a:rPr>
              <a:t> класу Нової української школи  </a:t>
            </a:r>
            <a:endParaRPr lang="ru-RU" sz="2000" b="1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28" y="642918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Arial Narrow" pitchFamily="34" charset="0"/>
              </a:rPr>
              <a:t>Діти роблять перші кроки  у світі нових знань !  Почуваються  зручно і невимушено !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14" y="1285860"/>
            <a:ext cx="69294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       </a:t>
            </a:r>
            <a:r>
              <a:rPr lang="ru-RU" sz="1400" dirty="0" err="1" smtClean="0">
                <a:latin typeface="Arial Narrow" pitchFamily="34" charset="0"/>
              </a:rPr>
              <a:t>Враховуючи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особливості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освітнього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середовища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Нової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української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школи</a:t>
            </a:r>
            <a:r>
              <a:rPr lang="ru-RU" sz="1400" dirty="0" smtClean="0">
                <a:latin typeface="Arial Narrow" pitchFamily="34" charset="0"/>
              </a:rPr>
              <a:t>   </a:t>
            </a:r>
            <a:r>
              <a:rPr lang="ru-RU" sz="1400" dirty="0" err="1" smtClean="0">
                <a:latin typeface="Arial Narrow" pitchFamily="34" charset="0"/>
              </a:rPr>
              <a:t>використовується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err="1" smtClean="0">
                <a:latin typeface="Arial Narrow" pitchFamily="34" charset="0"/>
              </a:rPr>
              <a:t>обладнання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err="1" smtClean="0">
                <a:latin typeface="Arial Narrow" pitchFamily="34" charset="0"/>
              </a:rPr>
              <a:t>загального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призначення</a:t>
            </a:r>
            <a:r>
              <a:rPr lang="ru-RU" sz="1400" dirty="0" smtClean="0">
                <a:latin typeface="Arial Narrow" pitchFamily="34" charset="0"/>
              </a:rPr>
              <a:t> (</a:t>
            </a:r>
            <a:r>
              <a:rPr lang="ru-RU" sz="1400" dirty="0" err="1" smtClean="0">
                <a:latin typeface="Arial Narrow" pitchFamily="34" charset="0"/>
              </a:rPr>
              <a:t>шкільні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меблі</a:t>
            </a:r>
            <a:r>
              <a:rPr lang="ru-RU" sz="1400" dirty="0" smtClean="0">
                <a:latin typeface="Arial Narrow" pitchFamily="34" charset="0"/>
              </a:rPr>
              <a:t>), </a:t>
            </a:r>
            <a:r>
              <a:rPr lang="ru-RU" sz="1400" dirty="0" err="1" smtClean="0">
                <a:latin typeface="Arial Narrow" pitchFamily="34" charset="0"/>
              </a:rPr>
              <a:t>що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виготовлене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відповідно</a:t>
            </a:r>
            <a:r>
              <a:rPr lang="ru-RU" sz="1400" dirty="0" smtClean="0">
                <a:latin typeface="Arial Narrow" pitchFamily="34" charset="0"/>
              </a:rPr>
              <a:t> до </a:t>
            </a:r>
            <a:r>
              <a:rPr lang="ru-RU" sz="1400" dirty="0" err="1" smtClean="0">
                <a:latin typeface="Arial Narrow" pitchFamily="34" charset="0"/>
              </a:rPr>
              <a:t>чинних</a:t>
            </a:r>
            <a:r>
              <a:rPr lang="ru-RU" sz="1400" dirty="0" smtClean="0">
                <a:latin typeface="Arial Narrow" pitchFamily="34" charset="0"/>
              </a:rPr>
              <a:t> в </a:t>
            </a:r>
            <a:r>
              <a:rPr lang="ru-RU" sz="1400" dirty="0" err="1" smtClean="0">
                <a:latin typeface="Arial Narrow" pitchFamily="34" charset="0"/>
              </a:rPr>
              <a:t>Україні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стандартів</a:t>
            </a:r>
            <a:r>
              <a:rPr lang="ru-RU" sz="1400" dirty="0" smtClean="0">
                <a:latin typeface="Arial Narrow" pitchFamily="34" charset="0"/>
              </a:rPr>
              <a:t> та </a:t>
            </a:r>
            <a:r>
              <a:rPr lang="ru-RU" sz="1400" dirty="0" err="1" smtClean="0">
                <a:latin typeface="Arial Narrow" pitchFamily="34" charset="0"/>
              </a:rPr>
              <a:t>відповідає</a:t>
            </a:r>
            <a:r>
              <a:rPr lang="ru-RU" sz="1400" dirty="0" smtClean="0">
                <a:latin typeface="Arial Narrow" pitchFamily="34" charset="0"/>
              </a:rPr>
              <a:t> таким </a:t>
            </a:r>
            <a:r>
              <a:rPr lang="ru-RU" sz="1400" dirty="0" err="1" smtClean="0">
                <a:latin typeface="Arial Narrow" pitchFamily="34" charset="0"/>
              </a:rPr>
              <a:t>вимогам</a:t>
            </a:r>
            <a:r>
              <a:rPr lang="ru-RU" sz="1400" dirty="0" smtClean="0">
                <a:latin typeface="Arial Narrow" pitchFamily="34" charset="0"/>
              </a:rPr>
              <a:t>: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b="1" i="1" dirty="0" err="1" smtClean="0">
                <a:latin typeface="Arial Narrow" pitchFamily="34" charset="0"/>
              </a:rPr>
              <a:t>ергономічність</a:t>
            </a:r>
            <a:r>
              <a:rPr lang="ru-RU" sz="1400" b="1" i="1" dirty="0" smtClean="0">
                <a:latin typeface="Arial Narrow" pitchFamily="34" charset="0"/>
              </a:rPr>
              <a:t>: </a:t>
            </a:r>
            <a:r>
              <a:rPr lang="ru-RU" sz="1400" b="1" i="1" dirty="0" smtClean="0"/>
              <a:t> - </a:t>
            </a:r>
            <a:r>
              <a:rPr lang="ru-RU" sz="1400" dirty="0" err="1" smtClean="0">
                <a:latin typeface="Arial Narrow" pitchFamily="34" charset="0"/>
              </a:rPr>
              <a:t>наявність</a:t>
            </a:r>
            <a:r>
              <a:rPr lang="ru-RU" sz="1400" dirty="0" smtClean="0">
                <a:latin typeface="Arial Narrow" pitchFamily="34" charset="0"/>
              </a:rPr>
              <a:t> у  </a:t>
            </a:r>
            <a:r>
              <a:rPr lang="ru-RU" sz="1400" dirty="0" err="1" smtClean="0">
                <a:latin typeface="Arial Narrow" pitchFamily="34" charset="0"/>
              </a:rPr>
              <a:t>класі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комплектів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меблів</a:t>
            </a:r>
            <a:r>
              <a:rPr lang="ru-RU" sz="1400" dirty="0" smtClean="0">
                <a:latin typeface="Arial Narrow" pitchFamily="34" charset="0"/>
              </a:rPr>
              <a:t> для </a:t>
            </a:r>
            <a:r>
              <a:rPr lang="ru-RU" sz="1400" dirty="0" err="1" smtClean="0">
                <a:latin typeface="Arial Narrow" pitchFamily="34" charset="0"/>
              </a:rPr>
              <a:t>учнів</a:t>
            </a:r>
            <a:r>
              <a:rPr lang="ru-RU" sz="1400" dirty="0" smtClean="0">
                <a:latin typeface="Arial Narrow" pitchFamily="34" charset="0"/>
              </a:rPr>
              <a:t> (парта + </a:t>
            </a:r>
            <a:r>
              <a:rPr lang="ru-RU" sz="1400" dirty="0" err="1" smtClean="0">
                <a:latin typeface="Arial Narrow" pitchFamily="34" charset="0"/>
              </a:rPr>
              <a:t>стілець</a:t>
            </a:r>
            <a:r>
              <a:rPr lang="ru-RU" sz="1400" dirty="0" smtClean="0">
                <a:latin typeface="Arial Narrow" pitchFamily="34" charset="0"/>
              </a:rPr>
              <a:t>) не                        </a:t>
            </a:r>
          </a:p>
          <a:p>
            <a:pPr marL="342900" lvl="0" indent="-342900"/>
            <a:r>
              <a:rPr lang="ru-RU" sz="1400" dirty="0" smtClean="0">
                <a:latin typeface="Arial Narrow" pitchFamily="34" charset="0"/>
              </a:rPr>
              <a:t>                                          </a:t>
            </a:r>
            <a:r>
              <a:rPr lang="ru-RU" sz="1400" dirty="0" err="1" smtClean="0">
                <a:latin typeface="Arial Narrow" pitchFamily="34" charset="0"/>
              </a:rPr>
              <a:t>менше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двох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ростових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груп</a:t>
            </a:r>
            <a:r>
              <a:rPr lang="ru-RU" sz="1400" dirty="0" smtClean="0">
                <a:latin typeface="Arial Narrow" pitchFamily="34" charset="0"/>
              </a:rPr>
              <a:t> (</a:t>
            </a:r>
            <a:r>
              <a:rPr lang="ru-RU" sz="1400" dirty="0" err="1" smtClean="0">
                <a:latin typeface="Arial Narrow" pitchFamily="34" charset="0"/>
              </a:rPr>
              <a:t>жовте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червоне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зелене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марковання</a:t>
            </a:r>
            <a:r>
              <a:rPr lang="ru-RU" sz="1400" dirty="0" smtClean="0">
                <a:latin typeface="Arial Narrow" pitchFamily="34" charset="0"/>
              </a:rPr>
              <a:t>);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 </a:t>
            </a:r>
            <a:r>
              <a:rPr lang="ru-RU" sz="1400" dirty="0" err="1" smtClean="0">
                <a:latin typeface="Arial Narrow" pitchFamily="34" charset="0"/>
              </a:rPr>
              <a:t>наявність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підставок</a:t>
            </a:r>
            <a:r>
              <a:rPr lang="ru-RU" sz="1400" dirty="0" smtClean="0">
                <a:latin typeface="Arial Narrow" pitchFamily="34" charset="0"/>
              </a:rPr>
              <a:t> для </a:t>
            </a:r>
            <a:r>
              <a:rPr lang="ru-RU" sz="1400" dirty="0" err="1" smtClean="0">
                <a:latin typeface="Arial Narrow" pitchFamily="34" charset="0"/>
              </a:rPr>
              <a:t>приладдя</a:t>
            </a:r>
            <a:r>
              <a:rPr lang="ru-RU" sz="1400" dirty="0" smtClean="0">
                <a:latin typeface="Arial Narrow" pitchFamily="34" charset="0"/>
              </a:rPr>
              <a:t> на </a:t>
            </a:r>
            <a:r>
              <a:rPr lang="ru-RU" sz="1400" dirty="0" err="1" smtClean="0">
                <a:latin typeface="Arial Narrow" pitchFamily="34" charset="0"/>
              </a:rPr>
              <a:t>стільниці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i="1" dirty="0" smtClean="0">
                <a:latin typeface="Arial Narrow" pitchFamily="34" charset="0"/>
              </a:rPr>
              <a:t>     </a:t>
            </a:r>
            <a:r>
              <a:rPr lang="ru-RU" sz="1400" b="1" i="1" dirty="0" err="1" smtClean="0">
                <a:latin typeface="Arial Narrow" pitchFamily="34" charset="0"/>
              </a:rPr>
              <a:t>безпечність</a:t>
            </a:r>
            <a:r>
              <a:rPr lang="ru-RU" sz="1400" b="1" i="1" dirty="0" smtClean="0">
                <a:latin typeface="Arial Narrow" pitchFamily="34" charset="0"/>
              </a:rPr>
              <a:t>:        - </a:t>
            </a:r>
            <a:r>
              <a:rPr lang="ru-RU" sz="1400" dirty="0" err="1" smtClean="0">
                <a:latin typeface="Arial Narrow" pitchFamily="34" charset="0"/>
              </a:rPr>
              <a:t>парти</a:t>
            </a:r>
            <a:r>
              <a:rPr lang="ru-RU" sz="1400" dirty="0" smtClean="0">
                <a:latin typeface="Arial Narrow" pitchFamily="34" charset="0"/>
              </a:rPr>
              <a:t> та </a:t>
            </a:r>
            <a:r>
              <a:rPr lang="ru-RU" sz="1400" dirty="0" err="1" smtClean="0">
                <a:latin typeface="Arial Narrow" pitchFamily="34" charset="0"/>
              </a:rPr>
              <a:t>стільці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виготовлені</a:t>
            </a:r>
            <a:r>
              <a:rPr lang="ru-RU" sz="1400" b="1" i="1" dirty="0" smtClean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з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матеріалів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що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дозволені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чинним</a:t>
            </a:r>
            <a:r>
              <a:rPr lang="ru-RU" sz="1400" dirty="0" smtClean="0">
                <a:latin typeface="Arial Narrow" pitchFamily="34" charset="0"/>
              </a:rPr>
              <a:t> 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  </a:t>
            </a:r>
            <a:r>
              <a:rPr lang="ru-RU" sz="1400" dirty="0" err="1" smtClean="0">
                <a:latin typeface="Arial Narrow" pitchFamily="34" charset="0"/>
              </a:rPr>
              <a:t>санітарним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err="1" smtClean="0">
                <a:latin typeface="Arial Narrow" pitchFamily="34" charset="0"/>
              </a:rPr>
              <a:t>законодавством</a:t>
            </a:r>
            <a:r>
              <a:rPr lang="ru-RU" sz="1400" dirty="0" smtClean="0">
                <a:latin typeface="Arial Narrow" pitchFamily="34" charset="0"/>
              </a:rPr>
              <a:t> для </a:t>
            </a:r>
            <a:r>
              <a:rPr lang="ru-RU" sz="1400" dirty="0" err="1" smtClean="0">
                <a:latin typeface="Arial Narrow" pitchFamily="34" charset="0"/>
              </a:rPr>
              <a:t>використання</a:t>
            </a:r>
            <a:r>
              <a:rPr lang="ru-RU" sz="1400" dirty="0" smtClean="0">
                <a:latin typeface="Arial Narrow" pitchFamily="34" charset="0"/>
              </a:rPr>
              <a:t> у закладах </a:t>
            </a:r>
            <a:r>
              <a:rPr lang="ru-RU" sz="1400" dirty="0" err="1" smtClean="0">
                <a:latin typeface="Arial Narrow" pitchFamily="34" charset="0"/>
              </a:rPr>
              <a:t>освіти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 </a:t>
            </a:r>
            <a:r>
              <a:rPr lang="ru-RU" sz="1400" dirty="0" err="1" smtClean="0">
                <a:latin typeface="Arial Narrow" pitchFamily="34" charset="0"/>
              </a:rPr>
              <a:t>виріб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відповідає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санітарно-гігієнічним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вимогам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матова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поверхня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стільниці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 </a:t>
            </a:r>
            <a:r>
              <a:rPr lang="ru-RU" sz="1400" dirty="0" err="1" smtClean="0">
                <a:latin typeface="Arial Narrow" pitchFamily="34" charset="0"/>
              </a:rPr>
              <a:t>стійкість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конструкції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</a:t>
            </a:r>
            <a:r>
              <a:rPr lang="ru-RU" sz="1400" b="1" dirty="0" smtClean="0">
                <a:latin typeface="Arial Narrow" pitchFamily="34" charset="0"/>
              </a:rPr>
              <a:t> - </a:t>
            </a:r>
            <a:r>
              <a:rPr lang="ru-RU" sz="1400" dirty="0" err="1" smtClean="0">
                <a:latin typeface="Arial Narrow" pitchFamily="34" charset="0"/>
              </a:rPr>
              <a:t>наявність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пристроїв</a:t>
            </a:r>
            <a:r>
              <a:rPr lang="ru-RU" sz="1400" dirty="0" smtClean="0">
                <a:latin typeface="Arial Narrow" pitchFamily="34" charset="0"/>
              </a:rPr>
              <a:t> для </a:t>
            </a:r>
            <a:r>
              <a:rPr lang="ru-RU" sz="1400" dirty="0" err="1" smtClean="0">
                <a:latin typeface="Arial Narrow" pitchFamily="34" charset="0"/>
              </a:rPr>
              <a:t>запобігання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пошкодженню</a:t>
            </a:r>
            <a:r>
              <a:rPr lang="ru-RU" sz="1400" dirty="0" smtClean="0">
                <a:latin typeface="Arial Narrow" pitchFamily="34" charset="0"/>
              </a:rPr>
              <a:t> та </a:t>
            </a:r>
            <a:r>
              <a:rPr lang="ru-RU" sz="1400" dirty="0" err="1" smtClean="0">
                <a:latin typeface="Arial Narrow" pitchFamily="34" charset="0"/>
              </a:rPr>
              <a:t>забрудненню</a:t>
            </a:r>
            <a:r>
              <a:rPr lang="ru-RU" sz="1400" dirty="0" smtClean="0">
                <a:latin typeface="Arial Narrow" pitchFamily="34" charset="0"/>
              </a:rPr>
              <a:t>                   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  </a:t>
            </a:r>
            <a:r>
              <a:rPr lang="ru-RU" sz="1400" dirty="0" err="1" smtClean="0">
                <a:latin typeface="Arial Narrow" pitchFamily="34" charset="0"/>
              </a:rPr>
              <a:t>підлоги</a:t>
            </a:r>
            <a:r>
              <a:rPr lang="ru-RU" sz="1400" dirty="0" smtClean="0">
                <a:latin typeface="Arial Narrow" pitchFamily="34" charset="0"/>
              </a:rPr>
              <a:t>;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i="1" dirty="0" smtClean="0">
                <a:latin typeface="Arial Narrow" pitchFamily="34" charset="0"/>
              </a:rPr>
              <a:t>  форма та розміри</a:t>
            </a:r>
            <a:r>
              <a:rPr lang="ru-RU" sz="1400" b="1" i="1" dirty="0" smtClean="0"/>
              <a:t> </a:t>
            </a:r>
            <a:r>
              <a:rPr lang="ru-RU" sz="1400" b="1" i="1" dirty="0" smtClean="0">
                <a:latin typeface="Arial Narrow" pitchFamily="34" charset="0"/>
              </a:rPr>
              <a:t>: - </a:t>
            </a:r>
            <a:r>
              <a:rPr lang="ru-RU" sz="1400" dirty="0" err="1" smtClean="0">
                <a:latin typeface="Arial Narrow" pitchFamily="34" charset="0"/>
              </a:rPr>
              <a:t>стільниця</a:t>
            </a:r>
            <a:r>
              <a:rPr lang="ru-RU" sz="1400" dirty="0" smtClean="0">
                <a:latin typeface="Arial Narrow" pitchFamily="34" charset="0"/>
              </a:rPr>
              <a:t> у </a:t>
            </a:r>
            <a:r>
              <a:rPr lang="ru-RU" sz="1400" dirty="0" err="1" smtClean="0">
                <a:latin typeface="Arial Narrow" pitchFamily="34" charset="0"/>
              </a:rPr>
              <a:t>формі</a:t>
            </a:r>
            <a:r>
              <a:rPr lang="ru-RU" sz="1400" dirty="0" smtClean="0">
                <a:latin typeface="Arial Narrow" pitchFamily="34" charset="0"/>
              </a:rPr>
              <a:t> квадрата,  </a:t>
            </a:r>
            <a:r>
              <a:rPr lang="ru-RU" sz="1400" dirty="0" err="1" smtClean="0">
                <a:latin typeface="Arial Narrow" pitchFamily="34" charset="0"/>
              </a:rPr>
              <a:t>що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забезпечить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швидку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трансформацію</a:t>
            </a:r>
            <a:r>
              <a:rPr lang="ru-RU" sz="1400" dirty="0" smtClean="0">
                <a:latin typeface="Arial Narrow" pitchFamily="34" charset="0"/>
              </a:rPr>
              <a:t> 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   для </a:t>
            </a:r>
            <a:r>
              <a:rPr lang="ru-RU" sz="1400" dirty="0" err="1" smtClean="0">
                <a:latin typeface="Arial Narrow" pitchFamily="34" charset="0"/>
              </a:rPr>
              <a:t>групової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роботи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роботи</a:t>
            </a:r>
            <a:r>
              <a:rPr lang="ru-RU" sz="1400" dirty="0" smtClean="0">
                <a:latin typeface="Arial Narrow" pitchFamily="34" charset="0"/>
              </a:rPr>
              <a:t> в парах, </a:t>
            </a:r>
            <a:r>
              <a:rPr lang="ru-RU" sz="1400" dirty="0" err="1" smtClean="0">
                <a:latin typeface="Arial Narrow" pitchFamily="34" charset="0"/>
              </a:rPr>
              <a:t>самостійної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роботи</a:t>
            </a:r>
            <a:r>
              <a:rPr lang="ru-RU" sz="1400" dirty="0" smtClean="0">
                <a:latin typeface="Arial Narrow" pitchFamily="34" charset="0"/>
              </a:rPr>
              <a:t>;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</a:t>
            </a:r>
            <a:r>
              <a:rPr lang="ru-RU" sz="1400" dirty="0" smtClean="0">
                <a:latin typeface="Arial Narrow" pitchFamily="34" charset="0"/>
              </a:rPr>
              <a:t> парта  </a:t>
            </a:r>
            <a:r>
              <a:rPr lang="ru-RU" sz="1400" dirty="0" err="1" smtClean="0">
                <a:latin typeface="Arial Narrow" pitchFamily="34" charset="0"/>
              </a:rPr>
              <a:t>одномісна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</a:t>
            </a:r>
            <a:r>
              <a:rPr lang="ru-RU" sz="1400" b="1" dirty="0" smtClean="0">
                <a:latin typeface="Arial Narrow" pitchFamily="34" charset="0"/>
              </a:rPr>
              <a:t> - </a:t>
            </a:r>
            <a:r>
              <a:rPr lang="ru-RU" sz="1400" dirty="0" err="1" smtClean="0">
                <a:latin typeface="Arial Narrow" pitchFamily="34" charset="0"/>
              </a:rPr>
              <a:t>відповідність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розміру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ростовій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групі</a:t>
            </a:r>
            <a:r>
              <a:rPr lang="ru-RU" sz="1400" dirty="0" smtClean="0">
                <a:latin typeface="Arial Narrow" pitchFamily="34" charset="0"/>
              </a:rPr>
              <a:t>;</a:t>
            </a:r>
            <a:r>
              <a:rPr lang="ru-RU" sz="1400" b="1" i="1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i="1" dirty="0" smtClean="0"/>
              <a:t>    </a:t>
            </a:r>
            <a:r>
              <a:rPr lang="ru-RU" sz="1400" b="1" i="1" dirty="0" err="1" smtClean="0">
                <a:latin typeface="Arial Narrow" pitchFamily="34" charset="0"/>
              </a:rPr>
              <a:t>міцність</a:t>
            </a:r>
            <a:r>
              <a:rPr lang="ru-RU" sz="1400" b="1" i="1" dirty="0" smtClean="0">
                <a:latin typeface="Arial Narrow" pitchFamily="34" charset="0"/>
              </a:rPr>
              <a:t> : </a:t>
            </a:r>
            <a:r>
              <a:rPr lang="ru-RU" sz="1400" dirty="0" smtClean="0">
                <a:latin typeface="Arial Narrow" pitchFamily="34" charset="0"/>
              </a:rPr>
              <a:t>             </a:t>
            </a:r>
            <a:r>
              <a:rPr lang="ru-RU" sz="1400" b="1" dirty="0" smtClean="0">
                <a:latin typeface="Arial Narrow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Arial Narrow" pitchFamily="34" charset="0"/>
              </a:rPr>
              <a:t>гарантійний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термін</a:t>
            </a:r>
            <a:r>
              <a:rPr lang="ru-RU" sz="1400" dirty="0" smtClean="0">
                <a:latin typeface="Arial Narrow" pitchFamily="34" charset="0"/>
              </a:rPr>
              <a:t> не </a:t>
            </a:r>
            <a:r>
              <a:rPr lang="ru-RU" sz="1400" dirty="0" err="1" smtClean="0">
                <a:latin typeface="Arial Narrow" pitchFamily="34" charset="0"/>
              </a:rPr>
              <a:t>менше</a:t>
            </a:r>
            <a:r>
              <a:rPr lang="ru-RU" sz="1400" dirty="0" smtClean="0">
                <a:latin typeface="Arial Narrow" pitchFamily="34" charset="0"/>
              </a:rPr>
              <a:t> 24 </a:t>
            </a:r>
            <a:r>
              <a:rPr lang="ru-RU" sz="1400" dirty="0" err="1" smtClean="0">
                <a:latin typeface="Arial Narrow" pitchFamily="34" charset="0"/>
              </a:rPr>
              <a:t>місяців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</a:t>
            </a:r>
            <a:r>
              <a:rPr lang="ru-RU" sz="1400" b="1" dirty="0" smtClean="0">
                <a:latin typeface="Arial Narrow" pitchFamily="34" charset="0"/>
              </a:rPr>
              <a:t> - </a:t>
            </a:r>
            <a:r>
              <a:rPr lang="ru-RU" sz="1400" dirty="0" err="1" smtClean="0">
                <a:latin typeface="Arial Narrow" pitchFamily="34" charset="0"/>
              </a:rPr>
              <a:t>вандалостійкість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стійкість</a:t>
            </a:r>
            <a:r>
              <a:rPr lang="ru-RU" sz="1400" dirty="0" smtClean="0">
                <a:latin typeface="Arial Narrow" pitchFamily="34" charset="0"/>
              </a:rPr>
              <a:t> до </a:t>
            </a:r>
            <a:r>
              <a:rPr lang="ru-RU" sz="1400" dirty="0" err="1" smtClean="0">
                <a:latin typeface="Arial Narrow" pitchFamily="34" charset="0"/>
              </a:rPr>
              <a:t>миючих</a:t>
            </a:r>
            <a:r>
              <a:rPr lang="ru-RU" sz="1400" dirty="0" smtClean="0">
                <a:latin typeface="Arial Narrow" pitchFamily="34" charset="0"/>
              </a:rPr>
              <a:t> та </a:t>
            </a:r>
            <a:r>
              <a:rPr lang="ru-RU" sz="1400" dirty="0" err="1" smtClean="0">
                <a:latin typeface="Arial Narrow" pitchFamily="34" charset="0"/>
              </a:rPr>
              <a:t>дезінфекційних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засобів</a:t>
            </a:r>
            <a:r>
              <a:rPr lang="ru-RU" sz="1400" dirty="0" smtClean="0">
                <a:latin typeface="Arial Narrow" pitchFamily="34" charset="0"/>
              </a:rPr>
              <a:t>, </a:t>
            </a:r>
            <a:r>
              <a:rPr lang="ru-RU" sz="1400" dirty="0" err="1" smtClean="0">
                <a:latin typeface="Arial Narrow" pitchFamily="34" charset="0"/>
              </a:rPr>
              <a:t>дозволених</a:t>
            </a:r>
            <a:r>
              <a:rPr lang="ru-RU" sz="1400" dirty="0" smtClean="0">
                <a:latin typeface="Arial Narrow" pitchFamily="34" charset="0"/>
              </a:rPr>
              <a:t> для    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                                         </a:t>
            </a:r>
            <a:r>
              <a:rPr lang="ru-RU" sz="1400" dirty="0" err="1" smtClean="0">
                <a:latin typeface="Arial Narrow" pitchFamily="34" charset="0"/>
              </a:rPr>
              <a:t>використання</a:t>
            </a:r>
            <a:r>
              <a:rPr lang="ru-RU" sz="1400" dirty="0" smtClean="0">
                <a:latin typeface="Arial Narrow" pitchFamily="34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 smtClean="0">
                <a:latin typeface="Arial Narrow" pitchFamily="34" charset="0"/>
              </a:rPr>
              <a:t>    </a:t>
            </a:r>
            <a:r>
              <a:rPr lang="ru-RU" sz="1400" b="1" i="1" dirty="0" err="1" smtClean="0">
                <a:latin typeface="Arial Narrow" pitchFamily="34" charset="0"/>
              </a:rPr>
              <a:t>колір</a:t>
            </a:r>
            <a:r>
              <a:rPr lang="ru-RU" sz="1400" b="1" i="1" dirty="0" smtClean="0">
                <a:latin typeface="Arial Narrow" pitchFamily="34" charset="0"/>
              </a:rPr>
              <a:t> </a:t>
            </a:r>
            <a:r>
              <a:rPr lang="ru-RU" sz="1400" b="1" i="1" dirty="0" smtClean="0"/>
              <a:t>:                     - </a:t>
            </a:r>
            <a:r>
              <a:rPr lang="ru-RU" sz="1400" dirty="0" err="1" smtClean="0">
                <a:latin typeface="Arial Narrow" pitchFamily="34" charset="0"/>
              </a:rPr>
              <a:t>неяскраві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світлі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теплі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відтінки</a:t>
            </a:r>
            <a:r>
              <a:rPr lang="ru-RU" sz="1400" dirty="0" smtClean="0">
                <a:latin typeface="Arial Narrow" pitchFamily="34" charset="0"/>
              </a:rPr>
              <a:t>  зеленого та  бежевого </a:t>
            </a:r>
            <a:r>
              <a:rPr lang="ru-RU" sz="1400" dirty="0" err="1" smtClean="0">
                <a:latin typeface="Arial Narrow" pitchFamily="34" charset="0"/>
              </a:rPr>
              <a:t>кольорів</a:t>
            </a:r>
            <a:r>
              <a:rPr lang="ru-RU" sz="1400" dirty="0" smtClean="0">
                <a:latin typeface="Arial Narrow" pitchFamily="34" charset="0"/>
              </a:rPr>
              <a:t>;           - </a:t>
            </a:r>
            <a:r>
              <a:rPr lang="ru-RU" sz="1400" b="1" dirty="0" smtClean="0">
                <a:latin typeface="Arial Narrow" pitchFamily="34" charset="0"/>
              </a:rPr>
              <a:t>-                              </a:t>
            </a:r>
            <a:endParaRPr lang="ru-RU" sz="1400" b="1" i="1" dirty="0" smtClean="0"/>
          </a:p>
          <a:p>
            <a:pPr lvl="0">
              <a:buFont typeface="Wingdings" pitchFamily="2" charset="2"/>
              <a:buChar char="v"/>
            </a:pPr>
            <a:r>
              <a:rPr lang="ru-RU" sz="1400" b="1" i="1" dirty="0" smtClean="0"/>
              <a:t>   </a:t>
            </a:r>
            <a:r>
              <a:rPr lang="ru-RU" sz="1400" b="1" i="1" dirty="0" err="1" smtClean="0">
                <a:latin typeface="Arial Narrow" pitchFamily="34" charset="0"/>
              </a:rPr>
              <a:t>естетичність</a:t>
            </a:r>
            <a:r>
              <a:rPr lang="ru-RU" sz="1400" b="1" dirty="0" smtClean="0">
                <a:latin typeface="Arial Narrow" pitchFamily="34" charset="0"/>
              </a:rPr>
              <a:t>:</a:t>
            </a:r>
            <a:r>
              <a:rPr lang="ru-RU" sz="1400" dirty="0" smtClean="0">
                <a:latin typeface="Arial Narrow" pitchFamily="34" charset="0"/>
              </a:rPr>
              <a:t>     - </a:t>
            </a:r>
            <a:r>
              <a:rPr lang="ru-RU" sz="1400" dirty="0" err="1" smtClean="0">
                <a:latin typeface="Arial Narrow" pitchFamily="34" charset="0"/>
              </a:rPr>
              <a:t>привабливий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вигляд</a:t>
            </a:r>
            <a:r>
              <a:rPr lang="ru-RU" sz="1400" dirty="0" smtClean="0">
                <a:latin typeface="Arial Narrow" pitchFamily="34" charset="0"/>
              </a:rPr>
              <a:t>;               </a:t>
            </a:r>
          </a:p>
          <a:p>
            <a:pPr lvl="0"/>
            <a:r>
              <a:rPr lang="ru-RU" sz="1400" dirty="0" smtClean="0">
                <a:latin typeface="Arial Narrow" pitchFamily="34" charset="0"/>
              </a:rPr>
              <a:t> 	                 </a:t>
            </a:r>
            <a:r>
              <a:rPr lang="ru-RU" sz="1400" b="1" dirty="0" smtClean="0">
                <a:latin typeface="Arial Narrow" pitchFamily="34" charset="0"/>
              </a:rPr>
              <a:t> -  </a:t>
            </a:r>
            <a:r>
              <a:rPr lang="ru-RU" sz="1400" dirty="0" err="1" smtClean="0">
                <a:latin typeface="Arial Narrow" pitchFamily="34" charset="0"/>
              </a:rPr>
              <a:t>сучасний</a:t>
            </a:r>
            <a:r>
              <a:rPr lang="ru-RU" sz="1400" dirty="0" smtClean="0">
                <a:latin typeface="Arial Narrow" pitchFamily="34" charset="0"/>
              </a:rPr>
              <a:t> дизайн;</a:t>
            </a:r>
          </a:p>
          <a:p>
            <a:r>
              <a:rPr lang="ru-RU" sz="1400" dirty="0" smtClean="0">
                <a:latin typeface="Arial Narrow" pitchFamily="34" charset="0"/>
              </a:rPr>
              <a:t>                                        </a:t>
            </a:r>
            <a:r>
              <a:rPr lang="ru-RU" sz="1400" b="1" dirty="0" smtClean="0">
                <a:latin typeface="Arial Narrow" pitchFamily="34" charset="0"/>
              </a:rPr>
              <a:t>- </a:t>
            </a:r>
            <a:r>
              <a:rPr lang="ru-RU" sz="1400" dirty="0" err="1" smtClean="0">
                <a:latin typeface="Arial Narrow" pitchFamily="34" charset="0"/>
              </a:rPr>
              <a:t>відповідність</a:t>
            </a:r>
            <a:r>
              <a:rPr lang="ru-RU" sz="1400" dirty="0" smtClean="0">
                <a:latin typeface="Arial Narrow" pitchFamily="34" charset="0"/>
              </a:rPr>
              <a:t> стилю </a:t>
            </a:r>
            <a:r>
              <a:rPr lang="ru-RU" sz="1400" dirty="0" err="1" smtClean="0">
                <a:latin typeface="Arial Narrow" pitchFamily="34" charset="0"/>
              </a:rPr>
              <a:t>загального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облаштування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класної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кімнати</a:t>
            </a:r>
            <a:r>
              <a:rPr lang="ru-RU" sz="1400" dirty="0" smtClean="0">
                <a:latin typeface="Arial Narrow" pitchFamily="34" charset="0"/>
              </a:rPr>
              <a:t>.                           </a:t>
            </a:r>
          </a:p>
          <a:p>
            <a:endParaRPr lang="ru-RU" sz="1400" dirty="0" smtClean="0">
              <a:latin typeface="Arial Narrow" pitchFamily="34" charset="0"/>
            </a:endParaRPr>
          </a:p>
          <a:p>
            <a:r>
              <a:rPr lang="ru-RU" sz="1400" b="1" i="1" dirty="0" smtClean="0">
                <a:latin typeface="Arial Narrow" pitchFamily="34" charset="0"/>
              </a:rPr>
              <a:t> </a:t>
            </a:r>
          </a:p>
          <a:p>
            <a:r>
              <a:rPr lang="ru-RU" sz="1400" b="1" i="1" dirty="0" smtClean="0">
                <a:latin typeface="Arial Narrow" pitchFamily="34" charset="0"/>
              </a:rPr>
              <a:t>    </a:t>
            </a:r>
            <a:endParaRPr lang="ru-RU" sz="1400" dirty="0" smtClean="0">
              <a:latin typeface="Arial Narrow" pitchFamily="34" charset="0"/>
            </a:endParaRPr>
          </a:p>
          <a:p>
            <a:endParaRPr lang="ru-RU" sz="1400" dirty="0" smtClean="0">
              <a:latin typeface="Arial Narrow" pitchFamily="34" charset="0"/>
            </a:endParaRPr>
          </a:p>
          <a:p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74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482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Bookman Old Style</vt:lpstr>
      <vt:lpstr>Calibri</vt:lpstr>
      <vt:lpstr>Verdana</vt:lpstr>
      <vt:lpstr>Wingdings</vt:lpstr>
      <vt:lpstr>Тема Office</vt:lpstr>
      <vt:lpstr>Презентация PowerPoint</vt:lpstr>
      <vt:lpstr> Стартувала  реформа</vt:lpstr>
      <vt:lpstr>Презентация PowerPoint</vt:lpstr>
      <vt:lpstr>Вчитель початкових класів  Клітна  Людмила Євгеніївна</vt:lpstr>
      <vt:lpstr>        Особливістю Нової української школи є  організація такого освітнього середовища, що сприятиме вільному розвитку творчої особистості дитини. З цією метою змінюються просторово-предметне оточення, програми та засоби навчання.          У Новій українській школі зростає частка проектної, командної, групової діяльності у педагогічному процесі.          Відповідно урізноманітнюються варіанти організації навчального простору в класі.         Крім класичних варіантів, використовуються новітні, наприклад, мобільні робочі місця, які легко трансформувати для групової роботи.           Планування і дизайн освітнього простору школи спрямовуються на розвиток дитини та мотивації  її до навчання. </vt:lpstr>
      <vt:lpstr>      </vt:lpstr>
      <vt:lpstr>Щоб набувати компетентностей,  школярі мають навчатися за  діяльнісним підходом </vt:lpstr>
      <vt:lpstr>Презентация PowerPoint</vt:lpstr>
      <vt:lpstr>   Особлива увага приділяється  шкільним меблям   </vt:lpstr>
      <vt:lpstr>Зручні парти для першокласників </vt:lpstr>
      <vt:lpstr>Працюємо  парами, групами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Пользователь</cp:lastModifiedBy>
  <cp:revision>147</cp:revision>
  <dcterms:created xsi:type="dcterms:W3CDTF">2018-10-29T18:53:07Z</dcterms:created>
  <dcterms:modified xsi:type="dcterms:W3CDTF">2019-01-29T18:31:54Z</dcterms:modified>
</cp:coreProperties>
</file>