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3"/>
  </p:notesMasterIdLst>
  <p:sldIdLst>
    <p:sldId id="259" r:id="rId2"/>
    <p:sldId id="256" r:id="rId3"/>
    <p:sldId id="300" r:id="rId4"/>
    <p:sldId id="262" r:id="rId5"/>
    <p:sldId id="261" r:id="rId6"/>
    <p:sldId id="271" r:id="rId7"/>
    <p:sldId id="264" r:id="rId8"/>
    <p:sldId id="267" r:id="rId9"/>
    <p:sldId id="263" r:id="rId10"/>
    <p:sldId id="265" r:id="rId11"/>
    <p:sldId id="266" r:id="rId12"/>
    <p:sldId id="315" r:id="rId13"/>
    <p:sldId id="268" r:id="rId14"/>
    <p:sldId id="269" r:id="rId15"/>
    <p:sldId id="270" r:id="rId16"/>
    <p:sldId id="272" r:id="rId17"/>
    <p:sldId id="316" r:id="rId18"/>
    <p:sldId id="317" r:id="rId19"/>
    <p:sldId id="305" r:id="rId20"/>
    <p:sldId id="318" r:id="rId21"/>
    <p:sldId id="321" r:id="rId22"/>
    <p:sldId id="313" r:id="rId23"/>
    <p:sldId id="275" r:id="rId24"/>
    <p:sldId id="319" r:id="rId25"/>
    <p:sldId id="277" r:id="rId26"/>
    <p:sldId id="293" r:id="rId27"/>
    <p:sldId id="312" r:id="rId28"/>
    <p:sldId id="287" r:id="rId29"/>
    <p:sldId id="292" r:id="rId30"/>
    <p:sldId id="320" r:id="rId31"/>
    <p:sldId id="291" r:id="rId32"/>
    <p:sldId id="322" r:id="rId33"/>
    <p:sldId id="288" r:id="rId34"/>
    <p:sldId id="289" r:id="rId35"/>
    <p:sldId id="290" r:id="rId36"/>
    <p:sldId id="323" r:id="rId37"/>
    <p:sldId id="278" r:id="rId38"/>
    <p:sldId id="282" r:id="rId39"/>
    <p:sldId id="310" r:id="rId40"/>
    <p:sldId id="324" r:id="rId41"/>
    <p:sldId id="281" r:id="rId42"/>
    <p:sldId id="283" r:id="rId43"/>
    <p:sldId id="298" r:id="rId44"/>
    <p:sldId id="284" r:id="rId45"/>
    <p:sldId id="285" r:id="rId46"/>
    <p:sldId id="286" r:id="rId47"/>
    <p:sldId id="294" r:id="rId48"/>
    <p:sldId id="295" r:id="rId49"/>
    <p:sldId id="325" r:id="rId50"/>
    <p:sldId id="326" r:id="rId51"/>
    <p:sldId id="297" r:id="rId52"/>
  </p:sldIdLst>
  <p:sldSz cx="9144000" cy="6858000" type="screen4x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41"/>
    <a:srgbClr val="007FAC"/>
    <a:srgbClr val="C40000"/>
    <a:srgbClr val="D0D016"/>
    <a:srgbClr val="CA223E"/>
    <a:srgbClr val="98580A"/>
    <a:srgbClr val="D00068"/>
    <a:srgbClr val="760000"/>
    <a:srgbClr val="76003B"/>
    <a:srgbClr val="655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871" autoAdjust="0"/>
    <p:restoredTop sz="97246" autoAdjust="0"/>
  </p:normalViewPr>
  <p:slideViewPr>
    <p:cSldViewPr>
      <p:cViewPr>
        <p:scale>
          <a:sx n="90" d="100"/>
          <a:sy n="90" d="100"/>
        </p:scale>
        <p:origin x="-30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8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52CDC-DCEF-45C4-9582-DDCFFD51A81F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837D-170C-495F-AC72-AB35DC61FF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09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629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>
                <a:solidFill>
                  <a:prstClr val="black"/>
                </a:solidFill>
              </a:rPr>
              <a:pPr/>
              <a:t>20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12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02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02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??????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02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902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>
                <a:solidFill>
                  <a:prstClr val="black"/>
                </a:solidFill>
              </a:rPr>
              <a:pPr/>
              <a:t>12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2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902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902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37D-170C-495F-AC72-AB35DC61FF57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5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1000">
              <a:srgbClr val="7F9418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A73B88-3EDD-468A-9D83-376557F9A087}" type="datetimeFigureOut">
              <a:rPr lang="uk-UA" smtClean="0"/>
              <a:t>30.11.2017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C2FC95-1998-45F3-B1D8-1AA15A3FC33F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neprtest.dp.ua/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 flipV="1">
            <a:off x="6837617" y="65036"/>
            <a:ext cx="2191798" cy="8496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uk-UA" sz="6600" b="1" dirty="0">
              <a:solidFill>
                <a:srgbClr val="39471D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1830"/>
            <a:ext cx="1913146" cy="5760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89143"/>
            <a:ext cx="4283968" cy="2062103"/>
          </a:xfrm>
          <a:prstGeom prst="rect">
            <a:avLst/>
          </a:prstGeom>
          <a:gradFill>
            <a:gsLst>
              <a:gs pos="0">
                <a:srgbClr val="283214"/>
              </a:gs>
              <a:gs pos="28000">
                <a:srgbClr val="5F763A"/>
              </a:gs>
              <a:gs pos="99000">
                <a:srgbClr val="2C523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Зовнішнє незалежне оцінювання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–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шлях до мети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6007873"/>
            <a:ext cx="4499992" cy="584775"/>
          </a:xfrm>
          <a:prstGeom prst="rect">
            <a:avLst/>
          </a:prstGeom>
          <a:gradFill>
            <a:gsLst>
              <a:gs pos="0">
                <a:srgbClr val="283214"/>
              </a:gs>
              <a:gs pos="28000">
                <a:srgbClr val="5F763A"/>
              </a:gs>
              <a:gs pos="99000">
                <a:srgbClr val="2C523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abic Typesetting" panose="03020402040406030203" pitchFamily="66" charset="-78"/>
              </a:rPr>
              <a:t>ЗНО 2018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2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6009" y="1052736"/>
            <a:ext cx="8424936" cy="438581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uk-UA" sz="31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ЗАВДАННЯ ДЛЯ СЕРТИФІКАЦІЙНИХ </a:t>
            </a:r>
            <a:r>
              <a:rPr lang="uk-UA" sz="31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РОБІТ </a:t>
            </a:r>
            <a:br>
              <a:rPr lang="uk-UA" sz="31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 </a:t>
            </a:r>
            <a:r>
              <a:rPr lang="uk-UA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 математики, української мови </a:t>
            </a:r>
            <a: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і </a:t>
            </a:r>
            <a:r>
              <a:rPr lang="uk-UA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літератури, іспанської, німецької, французької, англійської мов, біології, історії України, географії, фізики та хімії</a:t>
            </a:r>
            <a:r>
              <a:rPr lang="uk-UA" sz="31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uk-UA" sz="31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uk-UA" sz="31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uk-UA" sz="31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відповідатимуть</a:t>
            </a:r>
            <a:r>
              <a:rPr lang="uk-UA" sz="31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3100" b="1" i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Програмам ЗНО</a:t>
            </a:r>
            <a:r>
              <a:rPr lang="uk-UA" sz="3100" b="1" i="1" dirty="0" smtClean="0">
                <a:solidFill>
                  <a:srgbClr val="76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br>
              <a:rPr lang="uk-UA" sz="3100" b="1" i="1" dirty="0" smtClean="0">
                <a:solidFill>
                  <a:srgbClr val="760000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які затверджені наказом </a:t>
            </a:r>
            <a:b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Міністерства </a:t>
            </a:r>
            <a:r>
              <a:rPr lang="uk-UA" sz="31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освіти і науки України </a:t>
            </a:r>
            <a: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31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від 03.02.2016 № 77.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4917">
            <a:off x="661070" y="3511950"/>
            <a:ext cx="695774" cy="75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7664" y="100101"/>
            <a:ext cx="6264696" cy="1077218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Характеристики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сертифікаційних робіт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8165"/>
            <a:ext cx="8358124" cy="54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89006"/>
              </p:ext>
            </p:extLst>
          </p:nvPr>
        </p:nvGraphicFramePr>
        <p:xfrm>
          <a:off x="179513" y="1268760"/>
          <a:ext cx="8856982" cy="54006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2880319"/>
                <a:gridCol w="1659813"/>
                <a:gridCol w="2102604"/>
                <a:gridCol w="2214246"/>
              </a:tblGrid>
              <a:tr h="202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Назва предмета тестування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Кількість тестових завдань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Час відведений на виконання тесту, хвилин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Максимальна кількість балів за виконання усіх завдань тесту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89212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28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Українська мова </a:t>
                      </a:r>
                      <a:br>
                        <a:rPr kumimoji="0" lang="uk-UA" sz="28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uk-UA" sz="28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 </a:t>
                      </a: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література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68000"/>
                      </a:schemeClr>
                    </a:solidFill>
                  </a:tcPr>
                </a:tc>
              </a:tr>
              <a:tr h="54397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</a:tr>
              <a:tr h="4569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Історія України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8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</a:tr>
              <a:tr h="1483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Іноземні мови </a:t>
                      </a:r>
                      <a:b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uk-UA" sz="1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(англійська, </a:t>
                      </a:r>
                      <a:r>
                        <a:rPr kumimoji="0" lang="uk-UA" sz="1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uk-UA" sz="1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uk-UA" sz="1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німецька</a:t>
                      </a:r>
                      <a:r>
                        <a:rPr kumimoji="0" lang="uk-UA" sz="1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 </a:t>
                      </a:r>
                      <a:endParaRPr kumimoji="0" lang="uk-UA" sz="1800" b="1" u="none" strike="noStrike" kern="1200" dirty="0" smtClean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1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французька, іспанська</a:t>
                      </a:r>
                      <a:r>
                        <a:rPr kumimoji="0" lang="uk-UA" sz="18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59</a:t>
                      </a:r>
                      <a:endParaRPr kumimoji="0" lang="uk-UA" sz="28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uk-UA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uk-UA" sz="28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8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72</a:t>
                      </a:r>
                      <a:endParaRPr kumimoji="0" lang="uk-UA" sz="28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7664" y="100101"/>
            <a:ext cx="6264696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3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Характеристики </a:t>
            </a:r>
          </a:p>
          <a:p>
            <a:pPr algn="ctr">
              <a:defRPr/>
            </a:pPr>
            <a:r>
              <a:rPr lang="uk-UA" sz="33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сертифікаційних робіт</a:t>
            </a:r>
            <a:endParaRPr lang="uk-UA" sz="3300" b="1" dirty="0">
              <a:ln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8165"/>
            <a:ext cx="8928992" cy="54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44033"/>
              </p:ext>
            </p:extLst>
          </p:nvPr>
        </p:nvGraphicFramePr>
        <p:xfrm>
          <a:off x="161257" y="1261510"/>
          <a:ext cx="8875239" cy="543412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2759527"/>
                <a:gridCol w="1789963"/>
                <a:gridCol w="2106939"/>
                <a:gridCol w="2218810"/>
              </a:tblGrid>
              <a:tr h="119005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35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Назва предмета тестування</a:t>
                      </a:r>
                    </a:p>
                  </a:txBody>
                  <a:tcPr marL="9525" marR="9525" marT="9525" marB="95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35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Кількість тестових завдань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35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Час відведений на виконання тесту, хвилин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350" b="1" kern="1200" dirty="0">
                          <a:ln/>
                          <a:solidFill>
                            <a:srgbClr val="660033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Максимальна кількість балів за виконання усіх завдань тесту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</a:tr>
              <a:tr h="31461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Фізика</a:t>
                      </a:r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</a:t>
                      </a:r>
                      <a:endParaRPr kumimoji="0" lang="uk-UA" sz="30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60</a:t>
                      </a:r>
                      <a:endParaRPr kumimoji="0" lang="uk-UA" sz="30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1000"/>
                      </a:schemeClr>
                    </a:solidFill>
                  </a:tcPr>
                </a:tc>
              </a:tr>
              <a:tr h="31461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Хімія</a:t>
                      </a:r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52</a:t>
                      </a:r>
                      <a:endParaRPr kumimoji="0" lang="uk-UA" sz="3000" b="1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</a:tr>
              <a:tr h="31461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Біологія</a:t>
                      </a:r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</a:t>
                      </a:r>
                      <a:endParaRPr kumimoji="0" lang="uk-UA" sz="30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u="none" strike="noStrike" kern="1200" dirty="0" smtClean="0">
                          <a:solidFill>
                            <a:srgbClr val="3F330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80</a:t>
                      </a:r>
                      <a:endParaRPr kumimoji="0" lang="uk-UA" sz="3000" b="1" u="none" strike="noStrike" kern="1200" dirty="0">
                        <a:solidFill>
                          <a:srgbClr val="3F330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  <a:alpha val="75000"/>
                      </a:schemeClr>
                    </a:solidFill>
                  </a:tcPr>
                </a:tc>
              </a:tr>
              <a:tr h="101833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Географія</a:t>
                      </a:r>
                    </a:p>
                  </a:txBody>
                  <a:tcPr marL="0" marR="0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56</a:t>
                      </a:r>
                      <a:endParaRPr kumimoji="0" lang="uk-UA" sz="3000" b="1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150</a:t>
                      </a:r>
                      <a:endParaRPr kumimoji="0" lang="uk-UA" sz="3000" b="1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uk-UA" sz="3000" b="1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94</a:t>
                      </a:r>
                      <a:endParaRPr kumimoji="0" lang="uk-UA" sz="3000" b="1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1"/>
          <a:stretch/>
        </p:blipFill>
        <p:spPr>
          <a:xfrm>
            <a:off x="1187624" y="716797"/>
            <a:ext cx="7274334" cy="479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658480"/>
            <a:ext cx="9036496" cy="1107996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indent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Зверніть увагу!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сайті </a:t>
            </a:r>
            <a:r>
              <a:rPr lang="uk-UA" sz="22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ДпРЦОЯО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(www.dneprtest.dp.ua) </a:t>
            </a:r>
            <a:br>
              <a:rPr lang="uk-UA" sz="2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  розділі «Предмети ЗНО-2018»</a:t>
            </a: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розміщено  інформаційні матеріали, 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які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допоможуть Вам підготуватися до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ЗНО.  </a:t>
            </a:r>
            <a:endParaRPr lang="uk-UA" sz="2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6098"/>
            <a:ext cx="695774" cy="75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2012"/>
            <a:ext cx="8023071" cy="48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412"/>
            <a:ext cx="75608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3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САЙТ </a:t>
            </a:r>
            <a:r>
              <a:rPr lang="uk-UA" sz="3300" b="1" dirty="0" err="1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ДпРЦОЯО</a:t>
            </a:r>
            <a:r>
              <a:rPr lang="uk-UA" sz="33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про предмети ЗНО</a:t>
            </a:r>
            <a:endParaRPr lang="uk-UA" sz="3300" b="1" dirty="0">
              <a:ln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620688"/>
            <a:ext cx="89289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altLang="uk-UA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Завдання сертифікаційних робіт </a:t>
            </a:r>
            <a:r>
              <a:rPr lang="uk-UA" altLang="uk-UA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ЗНО </a:t>
            </a:r>
            <a:r>
              <a:rPr lang="uk-UA" altLang="uk-UA" sz="3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укладаються </a:t>
            </a:r>
            <a:r>
              <a:rPr lang="uk-UA" altLang="uk-UA" sz="3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державною мовою.</a:t>
            </a:r>
            <a:r>
              <a:rPr lang="uk-UA" altLang="uk-UA" sz="3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</a:t>
            </a:r>
            <a:endParaRPr lang="uk-UA" altLang="uk-UA" sz="3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  <a:p>
            <a:pPr lvl="0" algn="ctr"/>
            <a:r>
              <a:rPr lang="uk-UA" altLang="uk-UA" sz="3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За </a:t>
            </a:r>
            <a:r>
              <a:rPr lang="uk-UA" altLang="uk-UA" sz="3000" b="1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бажанням </a:t>
            </a:r>
            <a:r>
              <a:rPr lang="uk-UA" altLang="uk-UA" sz="3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учасника ЗНО </a:t>
            </a:r>
            <a:r>
              <a:rPr lang="uk-UA" altLang="uk-UA" sz="3000" b="1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такі завдання </a:t>
            </a:r>
            <a:r>
              <a:rPr lang="uk-UA" altLang="uk-UA" sz="30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перекладаються </a:t>
            </a:r>
            <a:r>
              <a:rPr lang="uk-UA" altLang="uk-UA" sz="3000" b="1" dirty="0">
                <a:solidFill>
                  <a:srgbClr val="C00000"/>
                </a:solidFill>
                <a:latin typeface="Cambria" panose="02040503050406030204" pitchFamily="18" charset="0"/>
                <a:cs typeface="Arial" pitchFamily="34" charset="0"/>
              </a:rPr>
              <a:t>мовою національних меншин,</a:t>
            </a:r>
            <a:r>
              <a:rPr lang="uk-UA" altLang="uk-UA" sz="3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uk-UA" altLang="uk-UA" sz="3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uk-UA" altLang="uk-UA" sz="3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uk-UA" altLang="uk-UA" sz="3000" b="1" dirty="0" smtClean="0">
                <a:solidFill>
                  <a:srgbClr val="303C18"/>
                </a:solidFill>
                <a:latin typeface="Cambria" panose="02040503050406030204" pitchFamily="18" charset="0"/>
                <a:cs typeface="Arial" pitchFamily="34" charset="0"/>
              </a:rPr>
              <a:t>якщо </a:t>
            </a:r>
            <a:r>
              <a:rPr lang="uk-UA" altLang="uk-UA" sz="3000" b="1" dirty="0">
                <a:solidFill>
                  <a:srgbClr val="303C18"/>
                </a:solidFill>
                <a:latin typeface="Cambria" panose="02040503050406030204" pitchFamily="18" charset="0"/>
                <a:cs typeface="Arial" pitchFamily="34" charset="0"/>
              </a:rPr>
              <a:t>цією мовою </a:t>
            </a:r>
            <a:r>
              <a:rPr lang="uk-UA" altLang="uk-UA" sz="3000" b="1" dirty="0" smtClean="0">
                <a:solidFill>
                  <a:srgbClr val="303C18"/>
                </a:solidFill>
                <a:latin typeface="Cambria" panose="02040503050406030204" pitchFamily="18" charset="0"/>
                <a:cs typeface="Arial" pitchFamily="34" charset="0"/>
              </a:rPr>
              <a:t>здійснюють навчання </a:t>
            </a:r>
            <a:br>
              <a:rPr lang="uk-UA" altLang="uk-UA" sz="3000" b="1" dirty="0" smtClean="0">
                <a:solidFill>
                  <a:srgbClr val="303C18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uk-UA" altLang="uk-UA" sz="3000" b="1" dirty="0" smtClean="0">
                <a:solidFill>
                  <a:srgbClr val="303C18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uk-UA" altLang="uk-UA" sz="3000" b="1" dirty="0">
                <a:solidFill>
                  <a:srgbClr val="303C18"/>
                </a:solidFill>
                <a:latin typeface="Cambria" panose="02040503050406030204" pitchFamily="18" charset="0"/>
                <a:cs typeface="Arial" pitchFamily="34" charset="0"/>
              </a:rPr>
              <a:t>системі загальної середньої освіти</a:t>
            </a:r>
            <a:r>
              <a:rPr lang="uk-UA" altLang="uk-UA" sz="3000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uk-UA" altLang="uk-UA" sz="3000" dirty="0" smtClean="0"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uk-UA" altLang="uk-UA" sz="3000" dirty="0" smtClean="0">
                <a:latin typeface="Cambria" panose="02040503050406030204" pitchFamily="18" charset="0"/>
                <a:cs typeface="Arial" pitchFamily="34" charset="0"/>
              </a:rPr>
            </a:br>
            <a:r>
              <a:rPr lang="uk-UA" altLang="uk-UA" sz="3000" i="1" dirty="0" smtClean="0">
                <a:solidFill>
                  <a:srgbClr val="FFFF00"/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uk-UA" altLang="uk-UA" sz="3000" i="1" dirty="0">
                <a:solidFill>
                  <a:srgbClr val="FFFF00"/>
                </a:solidFill>
                <a:latin typeface="Cambria" panose="02040503050406030204" pitchFamily="18" charset="0"/>
                <a:cs typeface="Arial" pitchFamily="34" charset="0"/>
              </a:rPr>
              <a:t>крім завдань з української мови </a:t>
            </a:r>
            <a:r>
              <a:rPr lang="uk-UA" altLang="uk-UA" sz="3000" i="1" dirty="0" smtClean="0">
                <a:solidFill>
                  <a:srgbClr val="FFFF00"/>
                </a:solidFill>
                <a:latin typeface="Cambria" panose="02040503050406030204" pitchFamily="18" charset="0"/>
                <a:cs typeface="Arial" pitchFamily="34" charset="0"/>
              </a:rPr>
              <a:t>і літератури </a:t>
            </a:r>
            <a:br>
              <a:rPr lang="uk-UA" altLang="uk-UA" sz="3000" i="1" dirty="0" smtClean="0">
                <a:solidFill>
                  <a:srgbClr val="FFFF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uk-UA" altLang="uk-UA" sz="3000" i="1" dirty="0" smtClean="0">
                <a:solidFill>
                  <a:srgbClr val="FFFF00"/>
                </a:solidFill>
                <a:latin typeface="Cambria" panose="02040503050406030204" pitchFamily="18" charset="0"/>
                <a:cs typeface="Arial" pitchFamily="34" charset="0"/>
              </a:rPr>
              <a:t>та </a:t>
            </a:r>
            <a:r>
              <a:rPr lang="uk-UA" altLang="uk-UA" sz="3000" i="1" dirty="0">
                <a:solidFill>
                  <a:srgbClr val="FFFF00"/>
                </a:solidFill>
                <a:latin typeface="Cambria" panose="02040503050406030204" pitchFamily="18" charset="0"/>
                <a:cs typeface="Arial" pitchFamily="34" charset="0"/>
              </a:rPr>
              <a:t>іноземних мов).</a:t>
            </a:r>
          </a:p>
          <a:p>
            <a:pPr algn="just"/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0407" r="13139" b="48175"/>
          <a:stretch/>
        </p:blipFill>
        <p:spPr>
          <a:xfrm>
            <a:off x="2051720" y="4695886"/>
            <a:ext cx="5153998" cy="137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966" y="476672"/>
            <a:ext cx="690748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700" b="1" dirty="0">
                <a:solidFill>
                  <a:srgbClr val="283214"/>
                </a:solidFill>
                <a:latin typeface="Cambria" panose="02040503050406030204" pitchFamily="18" charset="0"/>
              </a:rPr>
              <a:t>Кожен учасник ЗНО </a:t>
            </a:r>
            <a:r>
              <a:rPr lang="uk-UA" sz="4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має право скласти </a:t>
            </a:r>
            <a:br>
              <a:rPr lang="uk-UA" sz="4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4700" b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не більш ніж </a:t>
            </a:r>
            <a:br>
              <a:rPr lang="uk-UA" sz="4700" b="1" dirty="0" smtClean="0">
                <a:solidFill>
                  <a:srgbClr val="283214"/>
                </a:solidFill>
                <a:latin typeface="Cambria" panose="02040503050406030204" pitchFamily="18" charset="0"/>
              </a:rPr>
            </a:br>
            <a:r>
              <a:rPr lang="uk-UA" sz="4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чотири </a:t>
            </a:r>
            <a:r>
              <a:rPr lang="uk-UA" sz="4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тестування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63" y="3573016"/>
            <a:ext cx="2337486" cy="276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66" y="0"/>
            <a:ext cx="91893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92932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та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ДПА</a:t>
            </a:r>
          </a:p>
        </p:txBody>
      </p:sp>
    </p:spTree>
    <p:extLst>
      <p:ext uri="{BB962C8B-B14F-4D97-AF65-F5344CB8AC3E}">
        <p14:creationId xmlns:p14="http://schemas.microsoft.com/office/powerpoint/2010/main" val="3243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91179"/>
            <a:ext cx="8526212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b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	            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Результати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 яких предметів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ЗНО</a:t>
            </a:r>
            <a:b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                    </a:t>
            </a:r>
            <a:r>
              <a:rPr lang="uk-UA" sz="30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зараховують </a:t>
            </a:r>
            <a:r>
              <a:rPr lang="uk-UA" sz="30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як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 </a:t>
            </a: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ДПА</a:t>
            </a:r>
            <a:b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                    </a:t>
            </a:r>
            <a:r>
              <a:rPr lang="uk-UA" sz="30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випускникам ЗНЗ </a:t>
            </a:r>
            <a:r>
              <a:rPr lang="uk-UA" sz="30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2018 </a:t>
            </a:r>
            <a:r>
              <a:rPr lang="uk-UA" sz="3000" b="1" dirty="0" smtClean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року?</a:t>
            </a:r>
            <a:r>
              <a:rPr lang="uk-UA" sz="30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sz="30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uk-UA" sz="3000" b="1" dirty="0" smtClean="0">
              <a:ln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Результати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ЗНО </a:t>
            </a:r>
            <a:r>
              <a:rPr lang="uk-UA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зараховують як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 ДПА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 таких предметів:</a:t>
            </a:r>
            <a:endParaRPr lang="uk-UA" sz="2800" b="1" dirty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uk-UA" sz="2600" b="1" dirty="0" smtClean="0">
                <a:ln/>
                <a:solidFill>
                  <a:srgbClr val="9C0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</a:t>
            </a:r>
            <a:r>
              <a:rPr lang="uk-UA" sz="26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</a:t>
            </a:r>
            <a:r>
              <a:rPr lang="uk-UA" sz="2600" b="1" dirty="0" smtClean="0">
                <a:ln/>
                <a:solidFill>
                  <a:srgbClr val="9C0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uk-UA" sz="27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українська </a:t>
            </a:r>
            <a:r>
              <a:rPr lang="uk-UA" sz="27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мова;</a:t>
            </a:r>
          </a:p>
          <a:p>
            <a:pPr algn="just"/>
            <a:r>
              <a:rPr lang="uk-UA" sz="2700" b="1" dirty="0" smtClean="0">
                <a:solidFill>
                  <a:srgbClr val="692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</a:t>
            </a:r>
            <a:r>
              <a:rPr lang="uk-UA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математика або історія України (період XX – початок XXI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століття) </a:t>
            </a:r>
            <a:r>
              <a:rPr lang="uk-UA" sz="2700" b="1" dirty="0">
                <a:solidFill>
                  <a:srgbClr val="FFC000"/>
                </a:solidFill>
                <a:latin typeface="Cambria" pitchFamily="18" charset="0"/>
              </a:rPr>
              <a:t>за вибором випускника;</a:t>
            </a:r>
          </a:p>
          <a:p>
            <a:pPr algn="just"/>
            <a:r>
              <a:rPr lang="uk-UA" sz="27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</a:t>
            </a:r>
            <a:r>
              <a:rPr lang="uk-UA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ще один навчальний предмет </a:t>
            </a:r>
            <a:r>
              <a:rPr lang="uk-UA" sz="2700" b="1" dirty="0">
                <a:solidFill>
                  <a:srgbClr val="FFC000"/>
                </a:solidFill>
                <a:latin typeface="Cambria" pitchFamily="18" charset="0"/>
              </a:rPr>
              <a:t>за вибором випускника </a:t>
            </a:r>
            <a:r>
              <a:rPr 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(математика, історія України, англійська, іспанська, німецька, французька, мови, біологія, географія, фізика, хімія). </a:t>
            </a:r>
            <a:endParaRPr lang="uk-UA" sz="27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-6923" r="17209" b="32918"/>
          <a:stretch/>
        </p:blipFill>
        <p:spPr>
          <a:xfrm rot="2308323">
            <a:off x="710209" y="5482289"/>
            <a:ext cx="709211" cy="102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30151" y="5273461"/>
            <a:ext cx="87129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i="1" dirty="0" smtClean="0">
                <a:solidFill>
                  <a:srgbClr val="E7BC29">
                    <a:lumMod val="50000"/>
                  </a:srgbClr>
                </a:solidFill>
                <a:latin typeface="Cambria" panose="02040503050406030204" pitchFamily="18" charset="0"/>
              </a:rPr>
              <a:t>	</a:t>
            </a:r>
            <a:endParaRPr lang="uk-UA" sz="800" b="1" i="1" dirty="0" smtClean="0">
              <a:solidFill>
                <a:srgbClr val="283214"/>
              </a:solidFill>
              <a:latin typeface="Cambria" panose="02040503050406030204" pitchFamily="18" charset="0"/>
            </a:endParaRPr>
          </a:p>
          <a:p>
            <a:pPr algn="just" fontAlgn="base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  <a:p>
            <a:pPr algn="just" fontAlgn="base"/>
            <a:endParaRPr lang="uk-UA" sz="17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87220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548680"/>
            <a:ext cx="8526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	</a:t>
            </a:r>
            <a:endParaRPr lang="uk-UA" sz="2000" b="1" dirty="0">
              <a:solidFill>
                <a:srgbClr val="303C18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470" y="1772816"/>
            <a:ext cx="8144010" cy="1938992"/>
          </a:xfrm>
          <a:prstGeom prst="rect">
            <a:avLst/>
          </a:prstGeom>
          <a:solidFill>
            <a:srgbClr val="F1EFAD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809EC2">
                    <a:lumMod val="50000"/>
                  </a:srgbClr>
                </a:solidFill>
                <a:latin typeface="Cambria" panose="02040503050406030204" pitchFamily="18" charset="0"/>
              </a:rPr>
              <a:t>	</a:t>
            </a: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Якщо </a:t>
            </a:r>
            <a:r>
              <a:rPr lang="uk-UA" sz="3000" b="1" i="1" dirty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випускнику потрібно скласти </a:t>
            </a:r>
            <a:r>
              <a:rPr lang="en-US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і </a:t>
            </a:r>
            <a:r>
              <a:rPr lang="uk-UA" sz="3000" b="1" i="1" dirty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математику, </a:t>
            </a: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і </a:t>
            </a:r>
            <a:r>
              <a:rPr lang="uk-UA" sz="3000" b="1" i="1" dirty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історію України, </a:t>
            </a: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він може обрати </a:t>
            </a:r>
            <a:r>
              <a:rPr lang="uk-UA" sz="3000" b="1" i="1" dirty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один із цих предметів </a:t>
            </a: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2­</a:t>
            </a:r>
            <a:r>
              <a:rPr lang="en-US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</a:t>
            </a: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 </a:t>
            </a:r>
            <a:r>
              <a:rPr lang="uk-UA" sz="3000" b="1" i="1" dirty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предметом ДПА, </a:t>
            </a: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 </a:t>
            </a:r>
            <a:r>
              <a:rPr lang="uk-UA" sz="3000" b="1" i="1" dirty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інший – 3-м</a:t>
            </a:r>
            <a:r>
              <a:rPr lang="uk-UA" sz="3000" b="1" i="1" dirty="0" smtClean="0">
                <a:solidFill>
                  <a:srgbClr val="760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uk-UA" sz="3000" b="1" i="1" dirty="0">
              <a:solidFill>
                <a:srgbClr val="760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-6923" r="17209" b="32918"/>
          <a:stretch/>
        </p:blipFill>
        <p:spPr>
          <a:xfrm rot="2308323">
            <a:off x="74712" y="2267378"/>
            <a:ext cx="709211" cy="102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9" y="3945919"/>
            <a:ext cx="856895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визначення результатів ДПА випускників ЗНЗ зараховуватимуться результати виконання </a:t>
            </a:r>
            <a:r>
              <a:rPr lang="uk-UA" sz="2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2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ВСІХ ЗАВДАНЬ</a:t>
            </a:r>
            <a:r>
              <a:rPr lang="uk-UA" sz="2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</a:t>
            </a:r>
            <a:r>
              <a:rPr lang="uk-UA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або</a:t>
            </a:r>
            <a:r>
              <a:rPr lang="uk-UA" sz="2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ПЕВНОЇ ЧАСТИНИ ЗАВДАНЬ </a:t>
            </a:r>
            <a:r>
              <a:rPr lang="uk-UA" sz="2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сертифікаційної роботи,</a:t>
            </a:r>
            <a:r>
              <a:rPr lang="uk-UA" sz="2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що </a:t>
            </a:r>
            <a:r>
              <a:rPr lang="uk-UA" sz="2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залежить від конкретного навчального предмета</a:t>
            </a:r>
            <a:r>
              <a:rPr lang="uk-UA" sz="2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endParaRPr lang="uk-UA" sz="800" b="1" i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just" fontAlgn="base"/>
            <a:endParaRPr lang="uk-UA" sz="1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8642" y="107179"/>
            <a:ext cx="68718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 може випускник складати </a:t>
            </a:r>
            <a:r>
              <a:rPr lang="uk-UA" sz="30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ЗНО </a:t>
            </a:r>
            <a:br>
              <a:rPr lang="uk-UA" sz="30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30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 отримати його результат як ДПА </a:t>
            </a:r>
            <a:br>
              <a:rPr lang="uk-UA" sz="30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30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 математики та  з  історії України?</a:t>
            </a:r>
            <a:endParaRPr lang="ru-RU" sz="3000" b="1" dirty="0">
              <a:ln/>
              <a:solidFill>
                <a:srgbClr val="A2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725911"/>
              </p:ext>
            </p:extLst>
          </p:nvPr>
        </p:nvGraphicFramePr>
        <p:xfrm>
          <a:off x="108602" y="874303"/>
          <a:ext cx="8927894" cy="595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142"/>
                <a:gridCol w="1440160"/>
                <a:gridCol w="532859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Предмет ЗНО</a:t>
                      </a:r>
                      <a:endParaRPr lang="ru-RU" sz="2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200" b="1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Кількість </a:t>
                      </a:r>
                      <a:r>
                        <a:rPr lang="uk-UA" sz="2200" b="1" dirty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завдань</a:t>
                      </a:r>
                      <a:endParaRPr lang="ru-RU" sz="2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Яка частина тесту зараховується</a:t>
                      </a:r>
                      <a:endParaRPr lang="ru-RU" sz="2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9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300" b="1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300" b="1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3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Arial"/>
                        </a:rPr>
                        <a:t>33</a:t>
                      </a:r>
                      <a:endParaRPr lang="ru-RU" sz="2300" b="1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результати виконання </a:t>
                      </a:r>
                      <a:r>
                        <a:rPr lang="uk-UA" sz="2000" b="1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завдань </a:t>
                      </a:r>
                      <a:br>
                        <a:rPr lang="uk-UA" sz="2000" b="1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2000" b="1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1–28, 31, 32 </a:t>
                      </a:r>
                      <a:r>
                        <a:rPr lang="uk-UA" sz="2000" b="1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сертифікаційної </a:t>
                      </a:r>
                      <a:r>
                        <a:rPr lang="uk-UA" sz="2000" b="1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роботи</a:t>
                      </a:r>
                      <a:endParaRPr lang="ru-RU" sz="2000" b="1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159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Українська мова </a:t>
                      </a:r>
                      <a:r>
                        <a:rPr kumimoji="0" lang="uk-UA" sz="2300" b="1" kern="120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і література 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58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частина з української мови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2698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Історія України</a:t>
                      </a:r>
                      <a:endParaRPr kumimoji="0" lang="ru-RU" sz="23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        60</a:t>
                      </a:r>
                      <a:endParaRPr kumimoji="0" lang="ru-RU" sz="23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 період </a:t>
                      </a:r>
                      <a:r>
                        <a:rPr kumimoji="0" lang="uk-UA" sz="23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ХХ – початок ХХІ століття</a:t>
                      </a:r>
                      <a:endParaRPr kumimoji="0" lang="ru-RU" sz="23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7855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Іноземна мова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3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59</a:t>
                      </a:r>
                      <a:endParaRPr kumimoji="0" lang="ru-RU" sz="23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uk-UA" sz="2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Академічний </a:t>
                      </a:r>
                      <a:r>
                        <a:rPr lang="uk-UA" sz="2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рівень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kern="120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Аудіювання: 1-16 завдання.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Читання: 17-32 завдання.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Використання мови: 49-58 завдання.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Письмо: 59 завдання.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uk-UA" sz="2200" b="1" i="0" kern="120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Профільний</a:t>
                      </a:r>
                      <a:r>
                        <a:rPr kumimoji="0" lang="uk-UA" sz="2200" b="1" i="0" kern="1200" baseline="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рівень</a:t>
                      </a:r>
                    </a:p>
                    <a:p>
                      <a:pPr marL="0" algn="ctr" rtl="0" eaLnBrk="1" latinLnBrk="0" hangingPunct="1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+ Читання: 33-38 завдання</a:t>
                      </a:r>
                    </a:p>
                    <a:p>
                      <a:pPr marL="0" algn="ctr" rtl="0" eaLnBrk="1" latinLnBrk="0" hangingPunct="1">
                        <a:lnSpc>
                          <a:spcPct val="90000"/>
                        </a:lnSpc>
                      </a:pPr>
                      <a:r>
                        <a:rPr kumimoji="0" lang="uk-UA" sz="2200" b="1" kern="1200" noProof="0" dirty="0" smtClean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+ Використання мови: 39-48 завдання</a:t>
                      </a: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77" y="0"/>
            <a:ext cx="907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Частини сертифікаційних робіт ЗНО </a:t>
            </a:r>
            <a:r>
              <a:rPr lang="uk-UA" sz="25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2018</a:t>
            </a:r>
            <a:r>
              <a:rPr lang="uk-UA" sz="2500" b="1" dirty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результати виконання яких </a:t>
            </a:r>
            <a:r>
              <a:rPr lang="uk-UA" sz="2500" b="1" dirty="0" smtClean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будуть </a:t>
            </a:r>
            <a:r>
              <a:rPr lang="uk-UA" sz="2500" b="1" dirty="0">
                <a:ln/>
                <a:solidFill>
                  <a:srgbClr val="A20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зараховуватися як результат ДПА</a:t>
            </a:r>
            <a:endParaRPr lang="ru-RU" sz="2500" b="1" dirty="0">
              <a:ln/>
              <a:solidFill>
                <a:srgbClr val="A20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584"/>
            <a:ext cx="9143999" cy="622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5212" y="5733256"/>
            <a:ext cx="576064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пробне ЗНО 2018 </a:t>
            </a:r>
            <a:endParaRPr lang="uk-UA" sz="4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36195"/>
            <a:ext cx="6197346" cy="23852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200" b="1" dirty="0" smtClean="0">
                <a:solidFill>
                  <a:srgbClr val="303C1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Особливості</a:t>
            </a:r>
            <a:r>
              <a:rPr lang="ru-RU" sz="5200" b="1" dirty="0" smtClean="0">
                <a:solidFill>
                  <a:srgbClr val="303C1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ru-RU" sz="5200" b="1" dirty="0" smtClean="0">
                <a:solidFill>
                  <a:srgbClr val="303C1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5200" b="1" dirty="0" smtClean="0">
                <a:solidFill>
                  <a:srgbClr val="303C1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З</a:t>
            </a:r>
            <a:r>
              <a:rPr lang="uk-UA" sz="5200" b="1" dirty="0" smtClean="0">
                <a:solidFill>
                  <a:srgbClr val="303C1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НО 2018 </a:t>
            </a:r>
          </a:p>
          <a:p>
            <a:endParaRPr lang="uk-UA" sz="4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29599"/>
              </p:ext>
            </p:extLst>
          </p:nvPr>
        </p:nvGraphicFramePr>
        <p:xfrm>
          <a:off x="395536" y="980728"/>
          <a:ext cx="8568952" cy="543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728192"/>
                <a:gridCol w="4536504"/>
              </a:tblGrid>
              <a:tr h="136992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200" b="1" kern="1200" dirty="0" smtClean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Предмет ЗНО</a:t>
                      </a:r>
                      <a:endParaRPr lang="ru-RU" sz="2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US" sz="2200" b="1" kern="1200" dirty="0" smtClean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200" b="1" kern="1200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Кількість </a:t>
                      </a:r>
                      <a:r>
                        <a:rPr kumimoji="0" lang="uk-UA" sz="2200" b="1" kern="1200" dirty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завдань</a:t>
                      </a:r>
                      <a:endParaRPr kumimoji="0" lang="ru-RU" sz="2200" b="1" kern="1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200" b="1" kern="1200" dirty="0" smtClean="0">
                          <a:solidFill>
                            <a:srgbClr val="82004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Яка частина тесту зараховується</a:t>
                      </a:r>
                      <a:endParaRPr kumimoji="0" lang="ru-RU" sz="2200" b="1" kern="1200" dirty="0">
                        <a:solidFill>
                          <a:srgbClr val="82004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chemeClr val="accent6"/>
                        </a:gs>
                        <a:gs pos="23000">
                          <a:schemeClr val="tx1"/>
                        </a:gs>
                        <a:gs pos="100000">
                          <a:schemeClr val="accent6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01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5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Біологія</a:t>
                      </a: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5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48</a:t>
                      </a: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 smtClean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результати </a:t>
                      </a:r>
                      <a:b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</a:br>
                      <a: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виконання </a:t>
                      </a:r>
                      <a:b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</a:br>
                      <a: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всіх завдань </a:t>
                      </a:r>
                      <a:b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</a:br>
                      <a:r>
                        <a:rPr kumimoji="0" lang="uk-UA" sz="2500" b="1" kern="1200" dirty="0" smtClean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сертифікаційної роботи</a:t>
                      </a:r>
                      <a:endParaRPr kumimoji="0" lang="ru-RU" sz="2500" b="1" kern="1200" dirty="0" smtClean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 smtClean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Хімія</a:t>
                      </a: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52</a:t>
                      </a: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Географія</a:t>
                      </a: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500" b="1" kern="1200" dirty="0">
                          <a:solidFill>
                            <a:srgbClr val="76003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56</a:t>
                      </a: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>
                        <a:solidFill>
                          <a:srgbClr val="7600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4747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5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Фізики</a:t>
                      </a: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500" b="1" kern="1200" dirty="0">
                          <a:solidFill>
                            <a:srgbClr val="4200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Calibri"/>
                          <a:cs typeface="Times New Roman"/>
                        </a:rPr>
                        <a:t>38</a:t>
                      </a: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500" b="1" kern="1200" dirty="0">
                        <a:solidFill>
                          <a:srgbClr val="42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 anchorCtr="1"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54000">
                          <a:schemeClr val="tx2"/>
                        </a:gs>
                        <a:gs pos="100000">
                          <a:schemeClr val="accent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77" y="0"/>
            <a:ext cx="907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5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Частини сертифікаційних робіт ЗНО 2018, результати виконання яких будуть зараховуватися як результат ДПА</a:t>
            </a:r>
            <a:endParaRPr lang="ru-RU" sz="25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7739" y="1335293"/>
            <a:ext cx="8229600" cy="475800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1.  ЗНО з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іноземної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мови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матиме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частину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завдань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 на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озуміння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мови на слух  (аудіювання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).</a:t>
            </a:r>
          </a:p>
          <a:p>
            <a:pPr algn="just"/>
            <a:endParaRPr lang="uk-UA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/>
            <a:r>
              <a:rPr lang="uk-UA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2</a:t>
            </a:r>
            <a:r>
              <a:rPr lang="uk-UA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.</a:t>
            </a:r>
            <a:r>
              <a:rPr lang="ru-RU" sz="3600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Учасники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які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оберуть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іноземну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мову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як предмет 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itchFamily="18" charset="0"/>
              </a:rPr>
              <a:t>ДПА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отримають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результат ДПА (за шкалою 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1–12 </a:t>
            </a:r>
            <a:r>
              <a:rPr lang="ru-RU" sz="3600" b="1" dirty="0" err="1" smtClean="0">
                <a:solidFill>
                  <a:schemeClr val="bg1"/>
                </a:solidFill>
                <a:effectLst/>
                <a:latin typeface="Cambria" pitchFamily="18" charset="0"/>
              </a:rPr>
              <a:t>балів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)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залежно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від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рівня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на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якому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вони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цю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мову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вивчали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: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     - для тих,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хто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вивчав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мову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профільному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рівні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оцінкою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за ДПА буде результат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виконання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Cambria" pitchFamily="18" charset="0"/>
              </a:rPr>
              <a:t>всіх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Cambria" pitchFamily="18" charset="0"/>
              </a:rPr>
              <a:t>завдань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.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     - для тих,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хто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вивчав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мову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рівні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стандарту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або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академічному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оцінкою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за ДПА буде результат </a:t>
            </a:r>
            <a:r>
              <a:rPr lang="ru-RU" sz="3600" b="1" dirty="0" err="1">
                <a:solidFill>
                  <a:schemeClr val="bg1"/>
                </a:solidFill>
                <a:effectLst/>
                <a:latin typeface="Cambria" pitchFamily="18" charset="0"/>
              </a:rPr>
              <a:t>виконання</a:t>
            </a:r>
            <a:r>
              <a:rPr lang="ru-RU" sz="3600" b="1" dirty="0">
                <a:solidFill>
                  <a:schemeClr val="bg1"/>
                </a:solidFill>
                <a:effectLst/>
                <a:latin typeface="Cambri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  <a:latin typeface="Cambria" pitchFamily="18" charset="0"/>
              </a:rPr>
              <a:t>завдань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itchFamily="18" charset="0"/>
              </a:rPr>
              <a:t> 1–32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Cambria" pitchFamily="18" charset="0"/>
              </a:rPr>
              <a:t>та </a:t>
            </a:r>
            <a:r>
              <a:rPr lang="ru-RU" sz="3600" b="1" dirty="0">
                <a:solidFill>
                  <a:srgbClr val="FF0000"/>
                </a:solidFill>
                <a:effectLst/>
                <a:latin typeface="Cambria" pitchFamily="18" charset="0"/>
              </a:rPr>
              <a:t>49–59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</a:rPr>
              <a:t>.</a:t>
            </a:r>
            <a:endParaRPr lang="ru-RU" sz="3600" b="1" dirty="0">
              <a:solidFill>
                <a:schemeClr val="bg1"/>
              </a:solidFill>
              <a:effectLst/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349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Особливості складання ЗНО </a:t>
            </a:r>
            <a:br>
              <a:rPr lang="uk-UA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 іноземної мови </a:t>
            </a:r>
            <a:endParaRPr lang="ru-RU" sz="36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42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2263206" y="2376322"/>
            <a:ext cx="187220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Читання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1840" y="2435176"/>
            <a:ext cx="1866802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ДПА</a:t>
            </a:r>
          </a:p>
          <a:p>
            <a:pPr algn="ctr"/>
            <a:r>
              <a:rPr lang="uk-UA" sz="2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sz="2100" i="1" dirty="0">
                <a:solidFill>
                  <a:schemeClr val="tx1"/>
                </a:solidFill>
              </a:rPr>
              <a:t>(за вибором </a:t>
            </a:r>
            <a:r>
              <a:rPr lang="uk-UA" sz="2100" i="1" dirty="0" smtClean="0">
                <a:solidFill>
                  <a:schemeClr val="tx1"/>
                </a:solidFill>
              </a:rPr>
              <a:t>випускника)</a:t>
            </a:r>
            <a:endParaRPr lang="uk-UA" sz="21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рівень стандарт/ академічний рівень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7504" y="6367922"/>
            <a:ext cx="884920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ХАРАКТЕРИСТИКА СЕРТИФІКАЦІЙНОЇ РОБОТИ З ІНОЗЕМНОЇ МОВИ</a:t>
            </a:r>
            <a:endParaRPr lang="ru-RU" sz="2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427984" y="2348880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5 (№22-26)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427984" y="2852936"/>
            <a:ext cx="1872208" cy="504056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6 (№27-32)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424908" y="3717032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9 (№49-58)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424908" y="4365104"/>
            <a:ext cx="1872208" cy="452289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№59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427984" y="5733256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8 (№39-48) 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263206" y="3645024"/>
            <a:ext cx="1876746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Використання мови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309010" y="4290665"/>
            <a:ext cx="187220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Письмо</a:t>
            </a:r>
            <a:r>
              <a:rPr lang="uk-UA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267744" y="5013176"/>
            <a:ext cx="187220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Читання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267744" y="5661248"/>
            <a:ext cx="1872208" cy="5760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Використання</a:t>
            </a:r>
            <a:r>
              <a:rPr lang="uk-UA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мови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427984" y="5085184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7 (№33-38)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732240" y="2435176"/>
            <a:ext cx="2088232" cy="2361976"/>
          </a:xfrm>
          <a:prstGeom prst="rect">
            <a:avLst/>
          </a:prstGeom>
          <a:solidFill>
            <a:schemeClr val="accent1">
              <a:alpha val="0"/>
            </a:schemeClr>
          </a:solidFill>
          <a:ln w="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 ЗНО</a:t>
            </a:r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uk-UA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=</a:t>
            </a:r>
          </a:p>
          <a:p>
            <a:pPr algn="ctr"/>
            <a:r>
              <a:rPr lang="uk-UA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ДПА  </a:t>
            </a:r>
          </a:p>
          <a:p>
            <a:pPr algn="ctr"/>
            <a:r>
              <a:rPr lang="uk-UA" sz="2100" dirty="0">
                <a:solidFill>
                  <a:schemeClr val="tx1"/>
                </a:solidFill>
                <a:latin typeface="Cambria" pitchFamily="18" charset="0"/>
              </a:rPr>
              <a:t>(за вибором випускника)</a:t>
            </a:r>
          </a:p>
          <a:p>
            <a:pPr algn="ctr"/>
            <a:r>
              <a:rPr lang="uk-UA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профільний рівень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4112146" y="5949280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151784" y="5298182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4112146" y="4578697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4112146" y="3933056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4151784" y="2060848"/>
            <a:ext cx="248394" cy="57874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68" idx="3"/>
            <a:endCxn id="74" idx="1"/>
          </p:cNvCxnSpPr>
          <p:nvPr/>
        </p:nvCxnSpPr>
        <p:spPr>
          <a:xfrm flipV="1">
            <a:off x="4135414" y="2564904"/>
            <a:ext cx="292570" cy="9945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4151784" y="2644552"/>
            <a:ext cx="276200" cy="3240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4151784" y="404664"/>
            <a:ext cx="276200" cy="4227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151784" y="827410"/>
            <a:ext cx="276200" cy="8131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4151784" y="842839"/>
            <a:ext cx="260226" cy="5760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06" y="143500"/>
            <a:ext cx="2880320" cy="210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2267744" y="616036"/>
            <a:ext cx="1872208" cy="15168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Розуміння мови на слух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аудіювання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триватиме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30 хвилин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9" name="Правая фигурная скобка 98"/>
          <p:cNvSpPr/>
          <p:nvPr/>
        </p:nvSpPr>
        <p:spPr>
          <a:xfrm rot="10800000">
            <a:off x="1902299" y="827410"/>
            <a:ext cx="396044" cy="3787477"/>
          </a:xfrm>
          <a:prstGeom prst="rightBrace">
            <a:avLst>
              <a:gd name="adj1" fmla="val 8333"/>
              <a:gd name="adj2" fmla="val 49828"/>
            </a:avLst>
          </a:prstGeom>
          <a:ln w="63500">
            <a:solidFill>
              <a:srgbClr val="007F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101" name="Прямоугольник 100"/>
          <p:cNvSpPr/>
          <p:nvPr/>
        </p:nvSpPr>
        <p:spPr>
          <a:xfrm>
            <a:off x="4427984" y="188640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1 (№1-6)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427984" y="692696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2 (№7-11)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427984" y="1196752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3 (№12-16)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4" name="Правая фигурная скобка 103"/>
          <p:cNvSpPr/>
          <p:nvPr/>
        </p:nvSpPr>
        <p:spPr>
          <a:xfrm>
            <a:off x="6297116" y="404664"/>
            <a:ext cx="396044" cy="5526682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427984" y="1844824"/>
            <a:ext cx="1872208" cy="432048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97000">
                <a:schemeClr val="accent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err="1" smtClean="0">
                <a:solidFill>
                  <a:schemeClr val="bg1"/>
                </a:solidFill>
                <a:latin typeface="Cambria" pitchFamily="18" charset="0"/>
              </a:rPr>
              <a:t>Task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 4 (№17</a:t>
            </a: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-</a:t>
            </a:r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21) 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1912">
            <a:off x="746387" y="5347394"/>
            <a:ext cx="12858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9350">
            <a:off x="6738070" y="5293768"/>
            <a:ext cx="1474787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4797152"/>
            <a:ext cx="5662127" cy="1323439"/>
          </a:xfrm>
          <a:prstGeom prst="rect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53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Реєстрація </a:t>
            </a:r>
          </a:p>
          <a:p>
            <a:pPr algn="ctr"/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участі в ЗНО 2018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2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16" y="620688"/>
            <a:ext cx="8229600" cy="899592"/>
          </a:xfrm>
        </p:spPr>
        <p:txBody>
          <a:bodyPr>
            <a:normAutofit/>
          </a:bodyPr>
          <a:lstStyle/>
          <a:p>
            <a:pPr algn="ctr"/>
            <a:r>
              <a:rPr lang="uk-UA" sz="4800" b="1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Терміни реєстрації 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797152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40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70379"/>
              </p:ext>
            </p:extLst>
          </p:nvPr>
        </p:nvGraphicFramePr>
        <p:xfrm>
          <a:off x="539552" y="1932032"/>
          <a:ext cx="8229600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3534"/>
                <a:gridCol w="543606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06.02.2018</a:t>
                      </a:r>
                      <a:r>
                        <a:rPr lang="uk-UA" sz="3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 – 19.03.2018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tx2">
                            <a:lumMod val="90000"/>
                          </a:schemeClr>
                        </a:gs>
                        <a:gs pos="53000">
                          <a:schemeClr val="bg2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32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подання реєстраційних документів</a:t>
                      </a:r>
                      <a:endParaRPr lang="ru-RU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90000"/>
                          </a:schemeClr>
                        </a:gs>
                        <a:gs pos="53000">
                          <a:schemeClr val="bg2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06.02.2018</a:t>
                      </a:r>
                      <a:r>
                        <a:rPr kumimoji="0" lang="uk-UA" sz="32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–</a:t>
                      </a:r>
                      <a:r>
                        <a:rPr kumimoji="0" lang="ru-RU" sz="3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0</a:t>
                      </a:r>
                      <a:r>
                        <a:rPr kumimoji="0" lang="uk-UA" sz="3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2</a:t>
                      </a:r>
                      <a:r>
                        <a:rPr kumimoji="0" lang="ru-RU" sz="3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.0</a:t>
                      </a:r>
                      <a:r>
                        <a:rPr kumimoji="0" lang="uk-UA" sz="3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4</a:t>
                      </a:r>
                      <a:r>
                        <a:rPr kumimoji="0" lang="ru-RU" sz="32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.2018</a:t>
                      </a:r>
                      <a:endParaRPr kumimoji="0" lang="ru-RU" sz="32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tx2">
                            <a:lumMod val="90000"/>
                          </a:schemeClr>
                        </a:gs>
                        <a:gs pos="53000">
                          <a:schemeClr val="bg2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uk-UA" sz="32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3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унесення змін </a:t>
                      </a:r>
                      <a:br>
                        <a:rPr lang="uk-UA" sz="3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</a:br>
                      <a:r>
                        <a:rPr lang="uk-UA" sz="3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 реєстраційних даних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2">
                            <a:lumMod val="90000"/>
                          </a:schemeClr>
                        </a:gs>
                        <a:gs pos="53000">
                          <a:schemeClr val="bg2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4" y="3573016"/>
            <a:ext cx="1450429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636" y="4813325"/>
            <a:ext cx="8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uk-UA" sz="1900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3243" y="3843829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предметів, потрібних для вступу, затверджується Правилами прийому кожного окремого ВНЗ </a:t>
            </a:r>
            <a:r>
              <a:rPr lang="uk-UA" sz="28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8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грудня 2017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року</a:t>
            </a:r>
            <a:r>
              <a:rPr lang="uk-UA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та розміщується на офіційному веб-сайті </a:t>
            </a:r>
            <a:r>
              <a:rPr lang="uk-UA" sz="28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ВНЗ.</a:t>
            </a:r>
            <a:endParaRPr lang="uk-UA" sz="28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266745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Вибір предметів ЗНО</a:t>
            </a:r>
            <a:endParaRPr lang="ru-RU" sz="4000" dirty="0">
              <a:solidFill>
                <a:srgbClr val="82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087" y="119675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Перед початком реєстрації для участі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в ЗНО 2018 </a:t>
            </a:r>
            <a:r>
              <a:rPr lang="uk-UA" sz="28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потрібно визначитися з тим, </a:t>
            </a:r>
            <a:r>
              <a:rPr lang="uk-UA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яку</a:t>
            </a:r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спеціальність ви бажаєте отримати </a:t>
            </a:r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та які предмети ЗНО потрібні </a:t>
            </a:r>
            <a:r>
              <a:rPr lang="uk-UA" sz="28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вступу на цю спеціальність в  обраному Вами ВНЗ</a:t>
            </a:r>
            <a:endParaRPr lang="uk-UA" sz="28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4" y="3463264"/>
            <a:ext cx="2234242" cy="323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1401161"/>
            <a:ext cx="82809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редмети ЗНО, результати яких будуть зараховані як ДПА,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випускники ЗНЗ, учні/студенти ПТНЗ/ВНЗ І-ІІ р. а.  </a:t>
            </a:r>
            <a:r>
              <a:rPr lang="uk-UA" sz="32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мають обрати під час реєстрації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1258" y="3861048"/>
            <a:ext cx="6443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Увага! </a:t>
            </a: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Просимо віднестися до цього вибору з максимальною відповідальністю та приділити йому якомога більше уваги.</a:t>
            </a:r>
            <a:endParaRPr lang="uk-UA" sz="2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8642" y="116632"/>
            <a:ext cx="6814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Як обрати предмети ЗНО </a:t>
            </a:r>
            <a:r>
              <a:rPr lang="uk-UA" sz="32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sz="32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32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для зарахування оцінки ДПА</a:t>
            </a:r>
            <a:r>
              <a:rPr lang="uk-UA" sz="32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?</a:t>
            </a:r>
            <a:endParaRPr lang="ru-RU" sz="3200" b="1" dirty="0">
              <a:ln/>
              <a:solidFill>
                <a:srgbClr val="82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409888"/>
            <a:ext cx="66354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Методика створення пакету реєстраційних документів</a:t>
            </a:r>
            <a:endParaRPr lang="ru-RU" sz="4400" b="1" dirty="0">
              <a:ln/>
              <a:solidFill>
                <a:srgbClr val="82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564904"/>
            <a:ext cx="79004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44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</a:t>
            </a:r>
            <a:r>
              <a:rPr lang="uk-UA" sz="44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уде розміщена на сайті регіонального центру 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напередодні початку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реєстрації</a:t>
            </a:r>
            <a:r>
              <a:rPr lang="uk-UA" sz="44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https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://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dneprtest.dp.ua/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)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indent="3556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400" b="1" dirty="0">
              <a:solidFill>
                <a:srgbClr val="28321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5936" y="980728"/>
            <a:ext cx="4815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Результати 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ЗНО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36" y="4365104"/>
            <a:ext cx="3680981" cy="23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4666" y="188640"/>
            <a:ext cx="803024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Терміни оголошення результатів:</a:t>
            </a:r>
            <a:endParaRPr lang="en-US" sz="4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uk-UA" sz="4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187" y="1860848"/>
            <a:ext cx="8640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до 15.06.2018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математики, української мови і літератури, іспанської, німецької, французької, англійської мов,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біології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;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3651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до 21.06.2018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uk-UA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 України, географії, фізики, хімії.</a:t>
            </a:r>
            <a:endParaRPr lang="uk-UA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6770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Що таке ЗНО і де використовуються його результати?</a:t>
            </a:r>
            <a:endParaRPr lang="uk-UA" sz="28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53023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 smtClean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ЗНО </a:t>
            </a:r>
            <a:r>
              <a:rPr lang="uk-UA" sz="2600" b="1" dirty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— </a:t>
            </a:r>
            <a:r>
              <a:rPr lang="uk-UA" sz="2600" b="1" dirty="0" smtClean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це ЗОВНІШНЄ </a:t>
            </a:r>
            <a:r>
              <a:rPr lang="uk-UA" sz="2600" b="1" dirty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НЕЗАЛЕЖНЕ ОЦІНЮВАННЯ —</a:t>
            </a:r>
            <a:r>
              <a:rPr lang="uk-UA" sz="2600" b="1" dirty="0" smtClean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  <a:sym typeface="Symbol"/>
              </a:rPr>
              <a:t/>
            </a:r>
            <a:br>
              <a:rPr lang="uk-UA" sz="2600" b="1" dirty="0" smtClean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  <a:sym typeface="Symbol"/>
              </a:rPr>
            </a:br>
            <a:r>
              <a:rPr lang="uk-UA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оцінювання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результатів навчання,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здобутих </a:t>
            </a: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на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рівні повної загальної середньої освіти </a:t>
            </a:r>
          </a:p>
          <a:p>
            <a:pPr indent="355600"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700" b="1" i="1" dirty="0" smtClean="0">
              <a:solidFill>
                <a:srgbClr val="820041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3556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700" b="1" i="1" dirty="0" err="1" smtClean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Результати</a:t>
            </a:r>
            <a:r>
              <a:rPr lang="ru-RU" sz="2700" b="1" i="1" dirty="0" smtClean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 ЗНО 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використовуються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для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прийому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до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вищих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навчальних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закладів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на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конкурсній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основі</a:t>
            </a:r>
            <a: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ru-RU" sz="2600" b="1" dirty="0">
              <a:solidFill>
                <a:schemeClr val="bg1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indent="3556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2700" b="1" i="1" dirty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Результати </a:t>
            </a:r>
            <a:r>
              <a:rPr lang="uk-UA" sz="2700" b="1" i="1" dirty="0" smtClean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ЗНО </a:t>
            </a:r>
            <a:r>
              <a:rPr lang="uk-UA" sz="2700" b="1" i="1" dirty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2018 </a:t>
            </a:r>
            <a:r>
              <a:rPr lang="uk-UA" sz="2700" b="1" i="1" dirty="0" smtClean="0">
                <a:solidFill>
                  <a:srgbClr val="82004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зараховують  як  ДПА (державну підсумкову атестацію) </a:t>
            </a:r>
            <a:b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>за освітній рівень повної загальної середньої освіти </a:t>
            </a:r>
            <a:r>
              <a:rPr lang="uk-UA" sz="2700" b="1" i="1" dirty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uk-UA" sz="2700" b="1" i="1" dirty="0">
                <a:solidFill>
                  <a:srgbClr val="76000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uk-UA" sz="2700" b="1" i="1" dirty="0">
              <a:solidFill>
                <a:srgbClr val="76000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10363"/>
            <a:ext cx="7211144" cy="64807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Розміщення результатів</a:t>
            </a:r>
            <a:endParaRPr lang="ru-RU" sz="4000" b="1" dirty="0">
              <a:ln/>
              <a:solidFill>
                <a:srgbClr val="82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93" y="1196752"/>
            <a:ext cx="4896544" cy="5262979"/>
          </a:xfrm>
          <a:prstGeom prst="rect">
            <a:avLst/>
          </a:prstGeom>
          <a:solidFill>
            <a:schemeClr val="bg2">
              <a:lumMod val="60000"/>
              <a:lumOff val="40000"/>
              <a:alpha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На «Інформаційних сторінках» учасників ЗНО</a:t>
            </a: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 сайту УЦОЯО: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 у </a:t>
            </a: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шкалі 1-12 балів – оцінки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ДПА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у шкалі 100-200 </a:t>
            </a: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балів –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рейтинговий результат</a:t>
            </a:r>
            <a:b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з усіх успішно складених предметів ЗНО</a:t>
            </a:r>
          </a:p>
          <a:p>
            <a:endParaRPr lang="uk-UA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itchFamily="18" charset="0"/>
              </a:rPr>
              <a:t>Роздруковується учасником ЗНО самостійно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1196752"/>
            <a:ext cx="3960440" cy="4401205"/>
          </a:xfrm>
          <a:prstGeom prst="rect">
            <a:avLst/>
          </a:prstGeom>
          <a:solidFill>
            <a:schemeClr val="bg2">
              <a:lumMod val="60000"/>
              <a:lumOff val="40000"/>
              <a:alpha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У сервісі «Керівникам навчальних закладів» сайту УЦОЯО: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 у шкалі 1-12 балів </a:t>
            </a:r>
            <a:r>
              <a:rPr lang="uk-UA" sz="2800" b="1" dirty="0" smtClean="0">
                <a:solidFill>
                  <a:srgbClr val="C00000"/>
                </a:solidFill>
                <a:latin typeface="Cambria" pitchFamily="18" charset="0"/>
              </a:rPr>
              <a:t>– відомості оцінок </a:t>
            </a:r>
            <a:r>
              <a:rPr lang="uk-UA" sz="2800" b="1" dirty="0">
                <a:solidFill>
                  <a:srgbClr val="C00000"/>
                </a:solidFill>
                <a:latin typeface="Cambria" pitchFamily="18" charset="0"/>
              </a:rPr>
              <a:t>ДПА</a:t>
            </a:r>
          </a:p>
          <a:p>
            <a:endParaRPr lang="uk-UA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0" algn="ctr"/>
            <a:r>
              <a:rPr lang="uk-UA" sz="2800" b="1" dirty="0" smtClean="0">
                <a:solidFill>
                  <a:prstClr val="black"/>
                </a:solidFill>
                <a:latin typeface="Cambria" pitchFamily="18" charset="0"/>
              </a:rPr>
              <a:t>Роздруковуються закладом освіти</a:t>
            </a:r>
            <a:endParaRPr lang="uk-UA" sz="2800" b="1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628799"/>
            <a:ext cx="2634746" cy="21602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Приклад розміщення результатів на інформаційній сторінці учасника ЗНО</a:t>
            </a:r>
            <a:endParaRPr lang="ru-RU" sz="28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444208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5904656" cy="1188368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Приклад </a:t>
            </a:r>
            <a:br>
              <a:rPr lang="ru-RU" sz="44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ru-RU" sz="4400" b="1" dirty="0" err="1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сертифіката</a:t>
            </a:r>
            <a:r>
              <a:rPr lang="ru-RU" sz="44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  ЗНО</a:t>
            </a:r>
            <a:endParaRPr lang="ru-RU" sz="4400" b="1" dirty="0">
              <a:ln/>
              <a:solidFill>
                <a:srgbClr val="82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9" y="1772816"/>
            <a:ext cx="7762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944" y="1463061"/>
            <a:ext cx="84969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uk-U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Відбуватиметься</a:t>
            </a:r>
            <a:r>
              <a:rPr lang="uk-UA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експертним шляхом. Для формування рейтингового результату </a:t>
            </a:r>
            <a:b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в шкалі 100 – 200 балів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спочатку буде </a:t>
            </a:r>
            <a:r>
              <a:rPr lang="uk-UA" sz="3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встановлюватися поріг 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«склав/не</a:t>
            </a:r>
            <a:r>
              <a:rPr lang="en-US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склав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» </a:t>
            </a:r>
            <a:r>
              <a:rPr lang="uk-UA" sz="3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кожного 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en-US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предметів тестування, 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uk-UA" sz="3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обто 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визначатиметься мінімальна </a:t>
            </a:r>
            <a:r>
              <a:rPr lang="uk-UA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кількі</a:t>
            </a:r>
            <a:r>
              <a:rPr lang="ru-RU" sz="30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сть</a:t>
            </a:r>
            <a:r>
              <a:rPr lang="ru-RU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(сума) </a:t>
            </a:r>
            <a:r>
              <a:rPr lang="uk-UA" sz="3000" b="1" dirty="0">
                <a:latin typeface="Cambria" panose="02040503050406030204" pitchFamily="18" charset="0"/>
                <a:cs typeface="Times New Roman" panose="02020603050405020304" pitchFamily="18" charset="0"/>
              </a:rPr>
              <a:t>тестових балів з певного навчального предмета,</a:t>
            </a:r>
            <a:r>
              <a:rPr lang="uk-UA" sz="3000" i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отримання яких надає учаснику ЗНО право на участь в конкурсному відборі під час прийому </a:t>
            </a:r>
            <a:r>
              <a:rPr lang="ru-RU" sz="30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ВНЗ</a:t>
            </a:r>
            <a:r>
              <a:rPr lang="ru-RU" sz="3000" i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uk-UA" sz="3000" i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783">
            <a:off x="268747" y="750705"/>
            <a:ext cx="887343" cy="109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44624"/>
            <a:ext cx="7211144" cy="141843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ВИЗНАЧЕННЯ РЕЗУЛЬТАТІВ </a:t>
            </a:r>
            <a:r>
              <a:rPr lang="en-US" sz="40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/>
            </a:r>
            <a:br>
              <a:rPr lang="en-US" sz="4000" b="1" dirty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</a:br>
            <a:r>
              <a:rPr lang="uk-UA" sz="4000" b="1" dirty="0" smtClean="0">
                <a:ln/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ЗНО 2018</a:t>
            </a:r>
            <a:endParaRPr lang="ru-RU" sz="4000" b="1" dirty="0">
              <a:ln/>
              <a:solidFill>
                <a:srgbClr val="8200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08720"/>
            <a:ext cx="83943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Учасники ЗНО, які НЕ МАТИМУТЬ РЕЗУЛЬТАТІВ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(отримають результат «не склав»)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не зможуть використати результати ЗНО з цих предметів для </a:t>
            </a:r>
            <a:b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вступу до ВНЗ.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266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8" y="2387254"/>
            <a:ext cx="7734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авая фигурная скобка 16"/>
          <p:cNvSpPr/>
          <p:nvPr/>
        </p:nvSpPr>
        <p:spPr>
          <a:xfrm rot="16200000">
            <a:off x="5935706" y="-64921"/>
            <a:ext cx="396044" cy="4478090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2141584" y="608326"/>
            <a:ext cx="396044" cy="3135554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-456" y="39088"/>
            <a:ext cx="4211960" cy="1938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 ЗНО відсутній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«не склав».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може бути використаний для вступу до ВНЗ.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5009" y="406441"/>
            <a:ext cx="4599828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Результат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ЗНО за шкалою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від 100 до 200 балів.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Використовується для вступу до ВНЗ.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5400000">
            <a:off x="4440957" y="1191157"/>
            <a:ext cx="396044" cy="7734300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35606" y="5301208"/>
            <a:ext cx="7611566" cy="101566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Cambria" pitchFamily="18" charset="0"/>
              </a:rPr>
              <a:t>Результат ДПА від 1 до 12 балів. Використовується для отримання атестату про повну загальну середню освіту. Для вступу до ВНЗ не використовується.</a:t>
            </a:r>
            <a:endParaRPr lang="uk-UA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059761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Поріг </a:t>
            </a:r>
            <a:r>
              <a:rPr lang="uk-UA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«склав/не</a:t>
            </a:r>
            <a:r>
              <a:rPr lang="en-US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склав» </a:t>
            </a:r>
            <a:r>
              <a:rPr lang="uk-UA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кожного з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предметів </a:t>
            </a:r>
            <a:r>
              <a:rPr lang="uk-UA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тестування визначається окремою фаховою групою, тому, як правило, може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бути різний! </a:t>
            </a:r>
            <a:endParaRPr 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1707127" cy="247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765">
            <a:off x="6314130" y="2858350"/>
            <a:ext cx="695774" cy="75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374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23728" y="692696"/>
            <a:ext cx="4572000" cy="2123658"/>
          </a:xfrm>
          <a:prstGeom prst="rect">
            <a:avLst/>
          </a:prstGeom>
          <a:solidFill>
            <a:srgbClr val="F1EFAD"/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ПРОБНЕ</a:t>
            </a:r>
            <a:r>
              <a:rPr lang="uk-U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uk-U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66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ЗНО 2018</a:t>
            </a:r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uk-UA" sz="6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59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76864" cy="2246769"/>
          </a:xfrm>
          <a:prstGeom prst="rect">
            <a:avLst/>
          </a:prstGeom>
          <a:noFill/>
          <a:effectLst>
            <a:softEdge rad="850900"/>
          </a:effectLst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	</a:t>
            </a:r>
            <a:r>
              <a:rPr lang="uk-UA" altLang="uk-UA" sz="28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itchFamily="18" charset="0"/>
              </a:rPr>
              <a:t>ПРОБНЕ ЗОВНІШНЄ НЕЗАЛЕЖНЕ ОЦІНЮВАННЯ (далі – пробне ЗНО, пробне тестування) </a:t>
            </a:r>
            <a:r>
              <a:rPr lang="uk-UA" alt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–</a:t>
            </a:r>
            <a:r>
              <a:rPr lang="uk-UA" altLang="uk-UA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uk-UA" altLang="uk-UA" sz="28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itchFamily="18" charset="0"/>
              </a:rPr>
              <a:t>це добровільне тестування осіб, яке дає їм можливість ознайомитись </a:t>
            </a:r>
            <a:br>
              <a:rPr lang="uk-UA" altLang="uk-UA" sz="28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uk-UA" altLang="uk-UA" sz="28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itchFamily="18" charset="0"/>
              </a:rPr>
              <a:t>із процедурою проходження ЗНО.</a:t>
            </a:r>
            <a:endParaRPr lang="uk-UA" altLang="uk-UA" sz="2800" b="1" dirty="0">
              <a:solidFill>
                <a:srgbClr val="283214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4502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latin typeface="Cambria" panose="02040503050406030204" pitchFamily="18" charset="0"/>
                <a:cs typeface="Times New Roman" pitchFamily="18" charset="0"/>
              </a:rPr>
              <a:t>Пробне тестування проводиться за кошти фізичних (юридичних) </a:t>
            </a:r>
            <a:r>
              <a:rPr lang="uk-UA" altLang="uk-UA" sz="2400" b="1" i="1" dirty="0" smtClean="0">
                <a:latin typeface="Cambria" panose="02040503050406030204" pitchFamily="18" charset="0"/>
                <a:cs typeface="Times New Roman" pitchFamily="18" charset="0"/>
              </a:rPr>
              <a:t>осіб. Вартість пробного ЗНО буде оголошено до </a:t>
            </a:r>
            <a:r>
              <a:rPr lang="ru-RU" sz="2400" b="1" i="1" dirty="0" smtClean="0">
                <a:latin typeface="Cambria" pitchFamily="18" charset="0"/>
              </a:rPr>
              <a:t>11.12.2017</a:t>
            </a:r>
            <a:r>
              <a:rPr lang="uk-UA" altLang="uk-UA" sz="2400" b="1" i="1" dirty="0" smtClean="0">
                <a:latin typeface="Cambria" panose="02040503050406030204" pitchFamily="18" charset="0"/>
                <a:cs typeface="Times New Roman" pitchFamily="18" charset="0"/>
              </a:rPr>
              <a:t>.</a:t>
            </a:r>
            <a:endParaRPr lang="uk-UA" altLang="uk-UA" sz="2400" b="1" i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22920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Право </a:t>
            </a:r>
            <a:r>
              <a:rPr lang="uk-UA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проведення пробного ЗНО </a:t>
            </a:r>
            <a:r>
              <a:rPr lang="uk-UA" sz="2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uk-UA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Дніпропетровській та Запорізькій областях надано виключно </a:t>
            </a:r>
            <a:r>
              <a:rPr lang="uk-UA" sz="2800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ДпРЦОЯО</a:t>
            </a:r>
            <a:endParaRPr lang="uk-UA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783">
            <a:off x="7427528" y="2746876"/>
            <a:ext cx="533820" cy="65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46" y="44624"/>
            <a:ext cx="84969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/>
                <a:latin typeface="Cambria" pitchFamily="18" charset="0"/>
              </a:rPr>
              <a:t>ПРОБНЕ </a:t>
            </a:r>
            <a:r>
              <a:rPr lang="uk-UA" sz="3200" b="1" dirty="0" smtClean="0">
                <a:solidFill>
                  <a:srgbClr val="C00000"/>
                </a:solidFill>
                <a:effectLst/>
                <a:latin typeface="Cambria" pitchFamily="18" charset="0"/>
              </a:rPr>
              <a:t/>
            </a:r>
            <a:br>
              <a:rPr lang="uk-UA" sz="3200" b="1" dirty="0" smtClean="0">
                <a:solidFill>
                  <a:srgbClr val="C00000"/>
                </a:solidFill>
                <a:effectLst/>
                <a:latin typeface="Cambria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effectLst/>
                <a:latin typeface="Cambria" pitchFamily="18" charset="0"/>
              </a:rPr>
              <a:t>зовнішнє </a:t>
            </a:r>
            <a:r>
              <a:rPr lang="uk-UA" sz="3200" b="1" dirty="0">
                <a:solidFill>
                  <a:srgbClr val="C00000"/>
                </a:solidFill>
                <a:effectLst/>
                <a:latin typeface="Cambria" pitchFamily="18" charset="0"/>
              </a:rPr>
              <a:t>незалежне оцінювання дає можливість: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27" y="5301208"/>
            <a:ext cx="2232248" cy="16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1124744"/>
            <a:ext cx="8229600" cy="432048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lvl="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ознайомитися з правилами проведення ЗНО;</a:t>
            </a:r>
            <a:endParaRPr lang="ru-RU" sz="3200" b="1" dirty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підготуватися психологічно до проходження ЗНО;</a:t>
            </a:r>
            <a:endParaRPr lang="ru-RU" sz="3200" b="1" dirty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ознайомитися з форматами сертифікаційних робіт;</a:t>
            </a:r>
            <a:endParaRPr lang="ru-RU" sz="3200" b="1" dirty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орієнтуватися в різних формах тестових завдань;</a:t>
            </a:r>
            <a:endParaRPr lang="ru-RU" sz="3200" b="1" dirty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розрахувати час на виконання частин сертифікаційної роботи;</a:t>
            </a:r>
            <a:endParaRPr lang="ru-RU" sz="3200" b="1" dirty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потренуватися в заповненні бланків відповідей </a:t>
            </a:r>
            <a:r>
              <a:rPr lang="uk-UA" sz="3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</a:br>
            <a:r>
              <a:rPr lang="uk-UA" sz="3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типу </a:t>
            </a:r>
            <a:r>
              <a:rPr 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А і Б.</a:t>
            </a:r>
          </a:p>
          <a:p>
            <a:pPr marL="285750" lvl="0" indent="-285750" fontAlgn="base">
              <a:lnSpc>
                <a:spcPct val="12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uk-UA" alt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– визначити власний рівень знань;</a:t>
            </a:r>
          </a:p>
          <a:p>
            <a:pPr marL="285750" lvl="0" indent="-285750" fontAlgn="base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uk-UA" altLang="uk-UA" sz="3200" b="1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– скорегувати підготовку до ЗНО.</a:t>
            </a: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ü"/>
            </a:pPr>
            <a:endParaRPr lang="ru-RU" sz="3000" dirty="0">
              <a:solidFill>
                <a:schemeClr val="bg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6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1505" y="629458"/>
            <a:ext cx="841298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7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 </a:t>
            </a:r>
            <a:r>
              <a:rPr lang="uk-UA" sz="27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Дніпропетровській та </a:t>
            </a:r>
            <a:r>
              <a:rPr lang="uk-UA" sz="27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Запорізькій областях </a:t>
            </a:r>
            <a:r>
              <a:rPr lang="uk-UA" sz="27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проведення ЗНО </a:t>
            </a:r>
            <a:r>
              <a:rPr lang="uk-UA" sz="2700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організовує </a:t>
            </a:r>
            <a:r>
              <a:rPr lang="uk-UA" sz="27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ДпРЦОЯО</a:t>
            </a:r>
            <a:r>
              <a:rPr lang="uk-UA" sz="27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–  Дніпропетровський </a:t>
            </a:r>
            <a:r>
              <a:rPr lang="uk-UA" sz="27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регіональний центр оцінювання якості </a:t>
            </a:r>
            <a:r>
              <a:rPr lang="uk-UA" sz="27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освіти.</a:t>
            </a:r>
            <a:r>
              <a:rPr lang="uk-UA" sz="2700" b="1" dirty="0" smtClean="0">
                <a:solidFill>
                  <a:srgbClr val="28321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uk-UA" sz="2700" b="1" dirty="0">
              <a:solidFill>
                <a:srgbClr val="28321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indent="3556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 smtClean="0">
              <a:solidFill>
                <a:srgbClr val="303C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 smtClean="0">
              <a:solidFill>
                <a:srgbClr val="303C18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 smtClean="0">
              <a:solidFill>
                <a:srgbClr val="303C18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indent="355600"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uk-UA" sz="2700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Загальне </a:t>
            </a:r>
            <a:r>
              <a:rPr lang="uk-UA" sz="27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керівництво ЗНО  </a:t>
            </a:r>
            <a:r>
              <a:rPr lang="uk-UA" sz="2700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здійснює </a:t>
            </a:r>
            <a:r>
              <a:rPr lang="uk-UA" sz="27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УЦОЯО –  </a:t>
            </a:r>
            <a:r>
              <a:rPr lang="uk-UA" sz="2700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uk-UA" sz="27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Український центр оцінювання якості </a:t>
            </a:r>
            <a:r>
              <a:rPr lang="uk-UA" sz="27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освіти. </a:t>
            </a:r>
            <a:endParaRPr lang="uk-UA" sz="2700" b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28321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81" y="2403359"/>
            <a:ext cx="2294410" cy="128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85" y="4797152"/>
            <a:ext cx="3675372" cy="129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83243"/>
              </p:ext>
            </p:extLst>
          </p:nvPr>
        </p:nvGraphicFramePr>
        <p:xfrm>
          <a:off x="971172" y="1700808"/>
          <a:ext cx="7776864" cy="432048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4320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altLang="uk-UA" sz="3200" b="1" kern="1200" spc="-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Times New Roman" pitchFamily="18" charset="0"/>
                        </a:rPr>
                        <a:t>– зошит (-ти) із тестовими завданнями пробного ЗНО;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altLang="uk-UA" sz="3200" b="1" kern="1200" spc="-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Times New Roman" pitchFamily="18" charset="0"/>
                        </a:rPr>
                        <a:t>– бланк(</a:t>
                      </a:r>
                      <a:r>
                        <a:rPr kumimoji="0" lang="uk-UA" altLang="uk-UA" sz="3200" b="1" kern="1200" spc="-10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Times New Roman" pitchFamily="18" charset="0"/>
                        </a:rPr>
                        <a:t>-ки</a:t>
                      </a:r>
                      <a:r>
                        <a:rPr kumimoji="0" lang="uk-UA" altLang="uk-UA" sz="3200" b="1" kern="1200" spc="-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Times New Roman" pitchFamily="18" charset="0"/>
                        </a:rPr>
                        <a:t>) відповідей;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altLang="uk-UA" sz="3200" b="1" kern="1200" spc="-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Times New Roman" pitchFamily="18" charset="0"/>
                        </a:rPr>
                        <a:t>– </a:t>
                      </a:r>
                      <a:r>
                        <a:rPr kumimoji="0" lang="uk-UA" sz="3200" b="1" kern="1200" spc="-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Times New Roman" pitchFamily="18" charset="0"/>
                        </a:rPr>
                        <a:t>змогу ознайомитися із правильними відповідями до завдань пробного ЗНО,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sz="3200" b="1" kern="1200" spc="-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uk-UA" sz="3200" b="1" kern="1200" spc="-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j-ea"/>
                          <a:cs typeface="Times New Roman" pitchFamily="18" charset="0"/>
                        </a:rPr>
                        <a:t>власний результат проходження пробного ЗНО за шкалою 1–12 балів та рейтинговою шкалою 100–200 балів.</a:t>
                      </a:r>
                    </a:p>
                  </a:txBody>
                  <a:tcPr marL="55589" marR="5558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6359" y="188640"/>
            <a:ext cx="8496944" cy="10081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>
                <a:solidFill>
                  <a:srgbClr val="C00000"/>
                </a:solidFill>
                <a:effectLst/>
                <a:latin typeface="Cambria" pitchFamily="18" charset="0"/>
              </a:rPr>
              <a:t>УЧАСНИКИ </a:t>
            </a:r>
            <a:br>
              <a:rPr lang="uk-UA" sz="3200" b="1" dirty="0" smtClean="0">
                <a:solidFill>
                  <a:srgbClr val="C00000"/>
                </a:solidFill>
                <a:effectLst/>
                <a:latin typeface="Cambria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effectLst/>
                <a:latin typeface="Cambria" pitchFamily="18" charset="0"/>
              </a:rPr>
              <a:t>ПРОБНОГО ЗНО ОТРИМУЮТЬ :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1537" y="3789040"/>
            <a:ext cx="7992888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uk-UA" altLang="uk-UA" sz="24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*Радимо учням 10-х класів починати обирати ВНЗ та спеціальність уже зараз!</a:t>
            </a:r>
          </a:p>
          <a:p>
            <a:pPr algn="ctr">
              <a:spcAft>
                <a:spcPts val="1000"/>
              </a:spcAft>
              <a:defRPr/>
            </a:pPr>
            <a:r>
              <a:rPr lang="uk-UA" altLang="uk-UA" sz="2400" b="1" i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Якщо Ви вже почали готуватися до складання ЗНО, пропонуємо цикл пробних тестувань розподілити на два роки та мати можливість пройти всі потрібні тестування під час пробних ЗНО.</a:t>
            </a:r>
            <a:endParaRPr lang="uk-UA" altLang="uk-UA" sz="24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3526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7744" y="332656"/>
            <a:ext cx="67322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Запрошуємо учнів 10-х*, 11-х класів, а також випускників минулих років </a:t>
            </a:r>
            <a:br>
              <a:rPr lang="uk-UA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9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взяти участь </a:t>
            </a:r>
            <a:br>
              <a:rPr lang="uk-UA" sz="29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9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 пробному зовнішньому незалежному оцінюванні!</a:t>
            </a:r>
            <a:endParaRPr lang="uk-UA" sz="29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15023"/>
              </p:ext>
            </p:extLst>
          </p:nvPr>
        </p:nvGraphicFramePr>
        <p:xfrm>
          <a:off x="395536" y="922695"/>
          <a:ext cx="8425488" cy="5398008"/>
        </p:xfrm>
        <a:graphic>
          <a:graphicData uri="http://schemas.openxmlformats.org/drawingml/2006/table">
            <a:tbl>
              <a:tblPr/>
              <a:tblGrid>
                <a:gridCol w="8425488"/>
              </a:tblGrid>
              <a:tr h="2137431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ТЕСТОВІ ЗАВДАННЯ ПРОБНОГО ЗНО </a:t>
                      </a: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укладаються УЦОЯО </a:t>
                      </a:r>
                      <a:r>
                        <a:rPr kumimoji="0" lang="uk-UA" altLang="uk-U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83214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та </a:t>
                      </a: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214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відповідають програмам, характеристикам та структурі сертифікаційних робіт, </a:t>
                      </a: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що будуть надані під час основного ЗНО</a:t>
                      </a: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214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alt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МІСЦЕ ПРОВЕДЕННЯ ПРОБНОГО ТЕСТУВАННЯ</a:t>
                      </a: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alt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3214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пункти проведення пробного ЗНО </a:t>
                      </a:r>
                      <a:r>
                        <a:rPr kumimoji="0" lang="uk-UA" altLang="uk-U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itchFamily="18" charset="0"/>
                        </a:rPr>
                        <a:t>– будуть </a:t>
                      </a:r>
                      <a:r>
                        <a:rPr kumimoji="0" lang="uk-UA" alt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створені в тих адміністративно-територіальних одиницях, де зареєструвалася певна кількість бажаючих прийняти участь у пробному ЗНО на кожен день тестування.</a:t>
                      </a:r>
                    </a:p>
                  </a:txBody>
                  <a:tcPr marL="55589" marR="5558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41029" y="173656"/>
            <a:ext cx="6843823" cy="646331"/>
          </a:xfrm>
          <a:prstGeom prst="rect">
            <a:avLst/>
          </a:prstGeom>
          <a:solidFill>
            <a:srgbClr val="DDF4A2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Загальна інформація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altLang="uk-UA" b="1" dirty="0" smtClean="0">
                <a:latin typeface="Calibri" pitchFamily="34" charset="0"/>
                <a:cs typeface="Arial" pitchFamily="34" charset="0"/>
              </a:rPr>
              <a:t>	</a:t>
            </a:r>
            <a:r>
              <a:rPr lang="uk-UA" alt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Пробні тести укладаються </a:t>
            </a:r>
            <a:r>
              <a:rPr lang="uk-UA" alt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державною мовою</a:t>
            </a:r>
            <a:r>
              <a:rPr lang="uk-UA" alt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.</a:t>
            </a:r>
            <a:r>
              <a:rPr lang="uk-UA" alt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</a:t>
            </a:r>
            <a:endParaRPr lang="uk-UA" altLang="uk-U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  <a:p>
            <a:pPr lvl="0" algn="ctr"/>
            <a:r>
              <a:rPr lang="uk-UA" altLang="uk-UA" sz="3200" dirty="0" smtClean="0">
                <a:latin typeface="Cambria" panose="02040503050406030204" pitchFamily="18" charset="0"/>
                <a:cs typeface="Arial" pitchFamily="34" charset="0"/>
              </a:rPr>
              <a:t>	</a:t>
            </a:r>
          </a:p>
          <a:p>
            <a:pPr lvl="0" algn="ctr"/>
            <a:r>
              <a:rPr lang="uk-UA" altLang="uk-UA" sz="3200" b="1" dirty="0" smtClean="0">
                <a:solidFill>
                  <a:srgbClr val="283214"/>
                </a:solidFill>
                <a:latin typeface="Cambria" panose="02040503050406030204" pitchFamily="18" charset="0"/>
                <a:cs typeface="Arial" pitchFamily="34" charset="0"/>
              </a:rPr>
              <a:t>За </a:t>
            </a:r>
            <a:r>
              <a:rPr lang="uk-UA" altLang="uk-UA" sz="3200" b="1" dirty="0">
                <a:solidFill>
                  <a:srgbClr val="283214"/>
                </a:solidFill>
                <a:latin typeface="Cambria" panose="02040503050406030204" pitchFamily="18" charset="0"/>
                <a:cs typeface="Arial" pitchFamily="34" charset="0"/>
              </a:rPr>
              <a:t>бажанням особи такі завдання надаються </a:t>
            </a:r>
            <a:r>
              <a:rPr lang="uk-UA" altLang="uk-UA" sz="3200" b="1" dirty="0" smtClean="0">
                <a:solidFill>
                  <a:srgbClr val="283214"/>
                </a:solidFill>
                <a:latin typeface="Cambria" panose="02040503050406030204" pitchFamily="18" charset="0"/>
                <a:cs typeface="Arial" pitchFamily="34" charset="0"/>
              </a:rPr>
              <a:t>однією із мов національних меншин </a:t>
            </a:r>
            <a:r>
              <a:rPr lang="uk-UA" altLang="uk-UA" sz="3200" i="1" dirty="0" smtClean="0"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uk-UA" altLang="uk-UA" sz="3200" i="1" dirty="0">
                <a:latin typeface="Cambria" panose="02040503050406030204" pitchFamily="18" charset="0"/>
                <a:cs typeface="Arial" pitchFamily="34" charset="0"/>
              </a:rPr>
              <a:t>крім завдань з української мови </a:t>
            </a:r>
            <a:r>
              <a:rPr lang="uk-UA" altLang="uk-UA" sz="3200" i="1" dirty="0" smtClean="0">
                <a:latin typeface="Cambria" panose="02040503050406030204" pitchFamily="18" charset="0"/>
                <a:cs typeface="Arial" pitchFamily="34" charset="0"/>
              </a:rPr>
              <a:t>і літератури та іноземних </a:t>
            </a:r>
            <a:r>
              <a:rPr lang="uk-UA" altLang="uk-UA" sz="3200" i="1" dirty="0">
                <a:latin typeface="Cambria" panose="02040503050406030204" pitchFamily="18" charset="0"/>
                <a:cs typeface="Arial" pitchFamily="34" charset="0"/>
              </a:rPr>
              <a:t>мов).</a:t>
            </a:r>
          </a:p>
          <a:p>
            <a:pPr algn="just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69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76672"/>
            <a:ext cx="770485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ЗАРЕЄСТРУВАТИСЯ </a:t>
            </a:r>
          </a:p>
          <a:p>
            <a:pPr lvl="0" indent="449263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ДЛЯ УЧАСТІ В </a:t>
            </a:r>
            <a:r>
              <a:rPr lang="uk-UA" alt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ПРОБНОМУ ЗНО </a:t>
            </a:r>
          </a:p>
          <a:p>
            <a:pPr lvl="0" indent="449263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itchFamily="18" charset="0"/>
              </a:rPr>
              <a:t>буде можливо у термін </a:t>
            </a:r>
          </a:p>
          <a:p>
            <a:pPr lvl="0" indent="449263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latin typeface="Cambria" panose="02040503050406030204" pitchFamily="18" charset="0"/>
                <a:cs typeface="Times New Roman" pitchFamily="18" charset="0"/>
              </a:rPr>
              <a:t>з </a:t>
            </a:r>
            <a:r>
              <a:rPr lang="ru-RU" sz="3600" b="1" dirty="0" smtClean="0">
                <a:latin typeface="Cambria" pitchFamily="18" charset="0"/>
              </a:rPr>
              <a:t>09 до 31 </a:t>
            </a:r>
            <a:r>
              <a:rPr lang="ru-RU" sz="3600" b="1" dirty="0" err="1" smtClean="0">
                <a:latin typeface="Cambria" pitchFamily="18" charset="0"/>
              </a:rPr>
              <a:t>січня</a:t>
            </a:r>
            <a:r>
              <a:rPr lang="ru-RU" sz="3600" b="1" dirty="0" smtClean="0">
                <a:latin typeface="Cambria" pitchFamily="18" charset="0"/>
              </a:rPr>
              <a:t> 2018 року</a:t>
            </a:r>
            <a:endParaRPr lang="uk-UA" altLang="uk-UA" sz="3600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lvl="0" indent="449263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itchFamily="18" charset="0"/>
              </a:rPr>
              <a:t>на нашому сайті  </a:t>
            </a:r>
          </a:p>
          <a:p>
            <a:pPr lvl="0" indent="449263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www.dneprtest.dp.ua. </a:t>
            </a:r>
            <a:endParaRPr lang="uk-UA" altLang="uk-UA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25144"/>
            <a:ext cx="33208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91880" y="4566607"/>
            <a:ext cx="556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УВАГА! </a:t>
            </a:r>
            <a:endParaRPr lang="uk-UA" sz="28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Зареєстровані </a:t>
            </a:r>
            <a:r>
              <a:rPr lang="uk-UA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особи матимуть доступ </a:t>
            </a: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тренувального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онлайн-тестування</a:t>
            </a:r>
            <a:r>
              <a:rPr lang="uk-UA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288" y="476672"/>
            <a:ext cx="8064896" cy="523220"/>
          </a:xfrm>
          <a:prstGeom prst="rect">
            <a:avLst/>
          </a:prstGeom>
          <a:solidFill>
            <a:srgbClr val="DDF4A2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ГРАФІК ПРОВЕДЕННЯ ПРОБНОГО </a:t>
            </a:r>
            <a:r>
              <a:rPr lang="uk-UA" alt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ЗНО 2017</a:t>
            </a:r>
            <a:endParaRPr lang="uk-UA" alt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42404"/>
              </p:ext>
            </p:extLst>
          </p:nvPr>
        </p:nvGraphicFramePr>
        <p:xfrm>
          <a:off x="574024" y="1268760"/>
          <a:ext cx="8091367" cy="320839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146425"/>
                <a:gridCol w="4944942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Дата проведення</a:t>
                      </a:r>
                      <a:endParaRPr lang="uk-UA" sz="24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bg2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Предмет </a:t>
                      </a:r>
                      <a:r>
                        <a:rPr lang="uk-UA" sz="24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тестування*</a:t>
                      </a:r>
                      <a:endParaRPr lang="uk-UA" sz="24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bg2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9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400" b="1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24.03.2018 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b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субота)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bg2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українська мова і література</a:t>
                      </a:r>
                      <a:endParaRPr lang="uk-UA" sz="2400" b="1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bg2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400" b="1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31.03.2018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(субота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bg2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біологія, географія, історія України, математика, фізика, хімія, англійська мова, іспанська мова, німецька мова, французька мова</a:t>
                      </a:r>
                      <a:endParaRPr lang="uk-UA" sz="2400" b="1" dirty="0">
                        <a:solidFill>
                          <a:srgbClr val="303C18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bg2">
                            <a:lumMod val="40000"/>
                            <a:lumOff val="60000"/>
                          </a:schemeClr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379" y="4797152"/>
            <a:ext cx="7844176" cy="1569660"/>
          </a:xfrm>
          <a:prstGeom prst="rect">
            <a:avLst/>
          </a:prstGeom>
          <a:solidFill>
            <a:srgbClr val="E3E062"/>
          </a:solidFill>
          <a:effectLst>
            <a:softEdge rad="4826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*Предмети </a:t>
            </a:r>
            <a:r>
              <a:rPr lang="uk-UA" sz="2400" b="1" i="1" dirty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тестування, зазначені в один день, розпочинаються одночасно, тому неможливо бути присутнім в один і той же час на кількох тестуваннях.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1052513"/>
            <a:ext cx="4027488" cy="33701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ІНФОРМАЦІЮ ПРО ЧАС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І МІСЦЕ ПРОХОДЖЕННЯ ПРОБНОГО ЗНО </a:t>
            </a:r>
            <a:r>
              <a:rPr lang="uk-UA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(ЗАПРОШЕННЯ) </a:t>
            </a:r>
            <a:r>
              <a:rPr lang="uk-UA" sz="21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21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100" b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uk-UA" sz="2100" b="1" dirty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осіб, які зареєструвалися та вчасно сплатили вартість тестування (</a:t>
            </a:r>
            <a:r>
              <a:rPr lang="uk-UA" sz="2100" b="1" dirty="0" err="1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-вань</a:t>
            </a:r>
            <a:r>
              <a:rPr lang="uk-UA" sz="2100" b="1" dirty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uk-UA" sz="2100" b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2100" b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21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буде розміщено </a:t>
            </a:r>
            <a:endParaRPr lang="uk-UA" sz="21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b="1" dirty="0">
                <a:latin typeface="Cambria" panose="02040503050406030204" pitchFamily="18" charset="0"/>
                <a:cs typeface="Times New Roman" panose="02020603050405020304" pitchFamily="18" charset="0"/>
              </a:rPr>
              <a:t>на нашому сайті </a:t>
            </a:r>
            <a:endParaRPr lang="uk-UA" sz="2100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до </a:t>
            </a:r>
            <a:r>
              <a:rPr lang="ru-RU" sz="2100" b="1" dirty="0" smtClean="0">
                <a:latin typeface="Cambria" pitchFamily="18" charset="0"/>
              </a:rPr>
              <a:t>01.03.2018</a:t>
            </a:r>
            <a:endParaRPr lang="uk-UA" sz="21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424714" cy="460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6746">
            <a:off x="4003452" y="4231867"/>
            <a:ext cx="695774" cy="75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51059"/>
            <a:ext cx="2160240" cy="18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2" y="188640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7" y="1052736"/>
            <a:ext cx="45333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 ДЕНЬ ПРОХОДЖЕННЯ ПРОБНОГО </a:t>
            </a:r>
            <a:r>
              <a:rPr lang="uk-UA" sz="2400" b="1" dirty="0" smtClean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ТЕСТУВАННЯ </a:t>
            </a:r>
            <a:r>
              <a:rPr lang="uk-UA" sz="24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допуск особи до пункту пробного </a:t>
            </a:r>
            <a:r>
              <a:rPr lang="uk-UA" sz="24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ЗНО </a:t>
            </a:r>
            <a:r>
              <a:rPr lang="uk-UA" sz="24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здійснюватиметься </a:t>
            </a:r>
            <a:r>
              <a:rPr lang="uk-UA" sz="2400" b="1" dirty="0" smtClean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наявності </a:t>
            </a:r>
            <a:r>
              <a:rPr lang="uk-UA" sz="24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таких документів:</a:t>
            </a:r>
          </a:p>
          <a:p>
            <a:r>
              <a:rPr lang="uk-UA" sz="2400" b="1" dirty="0" smtClean="0">
                <a:latin typeface="Cambria" pitchFamily="18" charset="0"/>
              </a:rPr>
              <a:t>- паспорта </a:t>
            </a:r>
            <a:r>
              <a:rPr lang="uk-UA" sz="2400" b="1" dirty="0">
                <a:latin typeface="Cambria" pitchFamily="18" charset="0"/>
              </a:rPr>
              <a:t>(свідоцтва про народження) або іншого документа</a:t>
            </a:r>
            <a:r>
              <a:rPr lang="uk-UA" sz="2400" b="1" dirty="0" smtClean="0">
                <a:latin typeface="Cambria" pitchFamily="18" charset="0"/>
              </a:rPr>
              <a:t>, що </a:t>
            </a:r>
            <a:r>
              <a:rPr lang="uk-UA" sz="2400" b="1" dirty="0">
                <a:latin typeface="Cambria" pitchFamily="18" charset="0"/>
              </a:rPr>
              <a:t>посвідчує особу</a:t>
            </a:r>
            <a:r>
              <a:rPr lang="uk-UA" sz="2400" b="1" dirty="0" smtClean="0">
                <a:latin typeface="Cambria" pitchFamily="18" charset="0"/>
              </a:rPr>
              <a:t>;</a:t>
            </a:r>
          </a:p>
          <a:p>
            <a:endParaRPr lang="ru-RU" sz="2400" b="1" dirty="0">
              <a:latin typeface="Cambria" pitchFamily="18" charset="0"/>
            </a:endParaRPr>
          </a:p>
          <a:p>
            <a:r>
              <a:rPr lang="uk-UA" sz="2400" b="1" dirty="0">
                <a:latin typeface="Cambria" pitchFamily="18" charset="0"/>
              </a:rPr>
              <a:t>- </a:t>
            </a:r>
            <a:r>
              <a:rPr lang="uk-UA" sz="2400" b="1" dirty="0" smtClean="0">
                <a:latin typeface="Cambria" pitchFamily="18" charset="0"/>
              </a:rPr>
              <a:t>запрошення </a:t>
            </a:r>
            <a:r>
              <a:rPr lang="uk-UA" sz="2400" b="1" dirty="0">
                <a:latin typeface="Cambria" pitchFamily="18" charset="0"/>
              </a:rPr>
              <a:t>для участі в пробному ЗНО.</a:t>
            </a:r>
            <a:endParaRPr lang="uk-UA" sz="24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move-sk.in.ua/img/brirth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1083">
            <a:off x="5538613" y="546488"/>
            <a:ext cx="2664010" cy="371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/>
        </p:spPr>
      </p:pic>
      <p:pic>
        <p:nvPicPr>
          <p:cNvPr id="9" name="Picture 2" descr="D:\2014-2015\Реєстрація 2015\Ролик по форме\рисунки\20110803204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7829" r="67348" b="37190"/>
          <a:stretch>
            <a:fillRect/>
          </a:stretch>
        </p:blipFill>
        <p:spPr bwMode="auto">
          <a:xfrm rot="18353978">
            <a:off x="5614259" y="1537599"/>
            <a:ext cx="1941218" cy="288911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2014-2015\Пробне ЗНО\прог. рег\Запрошення-перепустка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51083">
            <a:off x="5335469" y="2752367"/>
            <a:ext cx="2498798" cy="333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3169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uk-UA" altLang="uk-UA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	</a:t>
            </a:r>
            <a:r>
              <a:rPr lang="uk-UA" alt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Для визначення результатів </a:t>
            </a:r>
            <a:r>
              <a:rPr lang="uk-UA" alt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пробного ЗНО</a:t>
            </a:r>
            <a:r>
              <a:rPr lang="uk-UA" alt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uk-UA" altLang="uk-UA" sz="2800" b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itchFamily="18" charset="0"/>
              </a:rPr>
              <a:t>учасникам буде потрібно ввести відповіді (використовуючи власний бланк відповідей певної сертифікаційної роботи пробного ЗНО) до спеціального сервісу </a:t>
            </a:r>
            <a:r>
              <a:rPr lang="uk-UA" altLang="uk-UA" sz="2800" b="1" dirty="0" smtClean="0">
                <a:latin typeface="Cambria" panose="02040503050406030204" pitchFamily="18" charset="0"/>
                <a:cs typeface="Times New Roman" pitchFamily="18" charset="0"/>
              </a:rPr>
              <a:t>«Визначення результатів пробного ЗНО», </a:t>
            </a:r>
            <a:r>
              <a:rPr lang="uk-UA" altLang="uk-UA" sz="2800" b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itchFamily="18" charset="0"/>
              </a:rPr>
              <a:t>який буде розміщено на нашому сайті </a:t>
            </a:r>
            <a:r>
              <a:rPr 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  <a:hlinkClick r:id="rId2"/>
              </a:rPr>
              <a:t>www.dneprtest.dp.ua</a:t>
            </a:r>
            <a:r>
              <a:rPr lang="ru-RU" sz="28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b="1" dirty="0" smtClean="0">
                <a:latin typeface="Cambria" pitchFamily="18" charset="0"/>
              </a:rPr>
              <a:t>з </a:t>
            </a:r>
            <a:r>
              <a:rPr lang="uk-UA" sz="2800" b="1" dirty="0">
                <a:latin typeface="Cambria" pitchFamily="18" charset="0"/>
              </a:rPr>
              <a:t>української мови і </a:t>
            </a:r>
            <a:r>
              <a:rPr lang="uk-UA" sz="2800" b="1" dirty="0" smtClean="0">
                <a:latin typeface="Cambria" pitchFamily="18" charset="0"/>
              </a:rPr>
              <a:t>літератури – з 24.03.2018</a:t>
            </a:r>
            <a:r>
              <a:rPr lang="uk-UA" sz="2800" b="1" dirty="0">
                <a:latin typeface="Cambria" pitchFamily="18" charset="0"/>
              </a:rPr>
              <a:t>, </a:t>
            </a:r>
            <a:endParaRPr lang="uk-UA" sz="2800" b="1" dirty="0" smtClean="0">
              <a:latin typeface="Cambr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800" b="1" dirty="0" smtClean="0">
                <a:latin typeface="Cambria" pitchFamily="18" charset="0"/>
              </a:rPr>
              <a:t>з </a:t>
            </a:r>
            <a:r>
              <a:rPr lang="uk-UA" sz="2800" b="1" dirty="0">
                <a:latin typeface="Cambria" pitchFamily="18" charset="0"/>
              </a:rPr>
              <a:t>інших предметів – з </a:t>
            </a:r>
            <a:r>
              <a:rPr lang="uk-UA" sz="2800" b="1" dirty="0" smtClean="0">
                <a:latin typeface="Cambria" pitchFamily="18" charset="0"/>
              </a:rPr>
              <a:t>31.03.2018</a:t>
            </a:r>
            <a:endParaRPr lang="uk-UA" altLang="uk-UA" sz="28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38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1233769" y="2061151"/>
            <a:ext cx="727471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3600" b="1" i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uk-UA" altLang="uk-UA" sz="3600" b="1" i="1" dirty="0">
                <a:solidFill>
                  <a:srgbClr val="303C18"/>
                </a:solidFill>
                <a:latin typeface="Cambria" panose="02040503050406030204" pitchFamily="18" charset="0"/>
                <a:cs typeface="Times New Roman" pitchFamily="18" charset="0"/>
              </a:rPr>
              <a:t>Р</a:t>
            </a:r>
            <a:r>
              <a:rPr lang="uk-UA" altLang="uk-UA" sz="3600" b="1" i="1" dirty="0" smtClean="0">
                <a:solidFill>
                  <a:srgbClr val="303C18"/>
                </a:solidFill>
                <a:latin typeface="Cambria" panose="02040503050406030204" pitchFamily="18" charset="0"/>
                <a:cs typeface="Times New Roman" pitchFamily="18" charset="0"/>
              </a:rPr>
              <a:t>езультати </a:t>
            </a:r>
            <a:r>
              <a:rPr lang="uk-UA" altLang="uk-UA" sz="3600" b="1" i="1" dirty="0">
                <a:solidFill>
                  <a:srgbClr val="303C18"/>
                </a:solidFill>
                <a:latin typeface="Cambria" panose="02040503050406030204" pitchFamily="18" charset="0"/>
                <a:cs typeface="Times New Roman" pitchFamily="18" charset="0"/>
              </a:rPr>
              <a:t>пробного ЗНО </a:t>
            </a:r>
            <a:br>
              <a:rPr lang="uk-UA" altLang="uk-UA" sz="3600" b="1" i="1" dirty="0">
                <a:solidFill>
                  <a:srgbClr val="303C18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uk-UA" altLang="uk-UA" sz="36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не  використовуються </a:t>
            </a:r>
            <a:r>
              <a:rPr lang="uk-UA" altLang="uk-UA" sz="36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uk-UA" altLang="uk-UA" sz="36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303C18"/>
                </a:solidFill>
                <a:latin typeface="Cambria" panose="02040503050406030204" pitchFamily="18" charset="0"/>
              </a:rPr>
              <a:t>для </a:t>
            </a:r>
            <a:r>
              <a:rPr lang="uk-UA" sz="3600" b="1" i="1" dirty="0" smtClean="0">
                <a:solidFill>
                  <a:srgbClr val="303C18"/>
                </a:solidFill>
                <a:latin typeface="Cambria" panose="02040503050406030204" pitchFamily="18" charset="0"/>
              </a:rPr>
              <a:t>оцінювання рівня навчальних досягнень </a:t>
            </a:r>
            <a:br>
              <a:rPr lang="uk-UA" sz="3600" b="1" i="1" dirty="0" smtClean="0">
                <a:solidFill>
                  <a:srgbClr val="303C18"/>
                </a:solidFill>
                <a:latin typeface="Cambria" panose="02040503050406030204" pitchFamily="18" charset="0"/>
              </a:rPr>
            </a:br>
            <a:r>
              <a:rPr lang="uk-UA" sz="3600" b="1" i="1" dirty="0" smtClean="0">
                <a:solidFill>
                  <a:srgbClr val="303C18"/>
                </a:solidFill>
                <a:latin typeface="Cambria" panose="02040503050406030204" pitchFamily="18" charset="0"/>
              </a:rPr>
              <a:t>його учасників та </a:t>
            </a:r>
            <a:br>
              <a:rPr lang="uk-UA" sz="3600" b="1" i="1" dirty="0" smtClean="0">
                <a:solidFill>
                  <a:srgbClr val="303C18"/>
                </a:solidFill>
                <a:latin typeface="Cambria" panose="02040503050406030204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для конкурсного відбору </a:t>
            </a:r>
            <a:br>
              <a:rPr lang="uk-UA" sz="36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uk-UA" sz="3600" b="1" i="1" dirty="0" smtClean="0">
                <a:solidFill>
                  <a:srgbClr val="303C18"/>
                </a:solidFill>
                <a:latin typeface="Cambria" panose="02040503050406030204" pitchFamily="18" charset="0"/>
              </a:rPr>
              <a:t>на навчання </a:t>
            </a:r>
            <a:r>
              <a:rPr lang="uk-UA" sz="36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 ВНЗ</a:t>
            </a:r>
            <a:endParaRPr lang="uk-UA" altLang="uk-UA" sz="3600" b="1" i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6746">
            <a:off x="460891" y="5508526"/>
            <a:ext cx="695774" cy="75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476672"/>
            <a:ext cx="5696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uk-UA" sz="4800" b="1" i="1" dirty="0">
                <a:solidFill>
                  <a:srgbClr val="FFFF00"/>
                </a:solidFill>
                <a:latin typeface="Cambria" panose="02040503050406030204" pitchFamily="18" charset="0"/>
                <a:cs typeface="Times New Roman" pitchFamily="18" charset="0"/>
              </a:rPr>
              <a:t>ЗВЕРТАЄМО УВАГУ!</a:t>
            </a:r>
          </a:p>
        </p:txBody>
      </p:sp>
    </p:spTree>
    <p:extLst>
      <p:ext uri="{BB962C8B-B14F-4D97-AF65-F5344CB8AC3E}">
        <p14:creationId xmlns:p14="http://schemas.microsoft.com/office/powerpoint/2010/main" val="371423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0872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ЗНО </a:t>
            </a:r>
            <a:r>
              <a:rPr lang="uk-UA" sz="4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4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4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проводиться </a:t>
            </a:r>
            <a:endParaRPr lang="uk-UA" sz="4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indent="355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кошти </a:t>
            </a:r>
            <a:r>
              <a:rPr lang="uk-UA" sz="4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Державного </a:t>
            </a:r>
            <a:r>
              <a:rPr lang="uk-UA" sz="4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бюджету </a:t>
            </a:r>
            <a:r>
              <a:rPr lang="uk-UA" sz="4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k-UA" sz="4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46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та </a:t>
            </a:r>
            <a:r>
              <a:rPr lang="uk-UA" sz="46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є </a:t>
            </a:r>
            <a:r>
              <a:rPr lang="uk-UA" sz="4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безкоштовним</a:t>
            </a:r>
            <a:r>
              <a:rPr lang="uk-UA" sz="4600" b="1" i="1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uk-UA" sz="4600" b="1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indent="355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6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для його учасників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-6923" r="17209" b="32918"/>
          <a:stretch/>
        </p:blipFill>
        <p:spPr>
          <a:xfrm rot="3002717">
            <a:off x="193363" y="3697279"/>
            <a:ext cx="2141054" cy="310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3" y="908720"/>
            <a:ext cx="777686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Регіон обслуговування</a:t>
            </a:r>
            <a:r>
              <a:rPr lang="uk-UA" sz="28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Дніпропетровського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регіонального центру оцінювання якості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освіти:</a:t>
            </a:r>
            <a: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2400" b="1" u="sng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Дніпропетровська та Запорізька області.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Поштова адреса: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вул. </a:t>
            </a:r>
            <a:r>
              <a:rPr lang="uk-UA" sz="2800" b="1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Новоселівська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27,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Дніпро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49083.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Телефони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ru-RU" sz="2000" b="1" dirty="0" smtClean="0">
                <a:solidFill>
                  <a:srgbClr val="39471D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(056)790-24-99, (056)790-24-97 (факс)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uk-UA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айт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www.dneprtest.dp.ua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Е-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mail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rc.dnepr@testportal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gov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ua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Сторінка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у «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Facebook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»:</a:t>
            </a:r>
            <a:r>
              <a:rPr lang="uk-UA" sz="2800" b="1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uk-UA" sz="2800" b="1" dirty="0" smtClean="0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Дніпропетровський РЦОЯО </a:t>
            </a:r>
            <a:br>
              <a:rPr lang="uk-UA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(https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://www.facebook.com/zno.dnepr?ref=hl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8" t="65242" r="30574" b="25049"/>
          <a:stretch/>
        </p:blipFill>
        <p:spPr>
          <a:xfrm>
            <a:off x="2555776" y="5877272"/>
            <a:ext cx="3417903" cy="66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1209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4" y="116633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122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703603" y="4797152"/>
            <a:ext cx="6885409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Бажаємо успіхів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та </a:t>
            </a:r>
            <a:r>
              <a:rPr lang="uk-UA" alt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дякуємо за </a:t>
            </a:r>
            <a:r>
              <a:rPr lang="uk-UA" alt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увагу!</a:t>
            </a:r>
          </a:p>
        </p:txBody>
      </p:sp>
    </p:spTree>
    <p:extLst>
      <p:ext uri="{BB962C8B-B14F-4D97-AF65-F5344CB8AC3E}">
        <p14:creationId xmlns:p14="http://schemas.microsoft.com/office/powerpoint/2010/main" val="269267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370" y="980728"/>
            <a:ext cx="8064896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uk-UA" altLang="uk-UA" sz="2200" b="1" dirty="0" smtClean="0">
                <a:solidFill>
                  <a:srgbClr val="820041"/>
                </a:solidFill>
                <a:latin typeface="Cambria" panose="02040503050406030204" pitchFamily="18" charset="0"/>
                <a:cs typeface="Arial" pitchFamily="34" charset="0"/>
              </a:rPr>
              <a:t>– </a:t>
            </a:r>
            <a:r>
              <a:rPr lang="uk-UA" sz="2200" b="1" dirty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випускники</a:t>
            </a:r>
            <a:r>
              <a:rPr lang="uk-UA" sz="2200" b="1" dirty="0"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старшої школи </a:t>
            </a:r>
            <a:r>
              <a:rPr lang="uk-UA" sz="2200" b="1" dirty="0" smtClean="0"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загальноосвітніх навчальних закладів (ЗНЗ) </a:t>
            </a:r>
            <a:r>
              <a:rPr lang="uk-UA" sz="2200" b="1" dirty="0"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2018 </a:t>
            </a:r>
            <a:r>
              <a:rPr lang="uk-UA" sz="2200" b="1" dirty="0" smtClean="0"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року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uk-UA" altLang="uk-UA" sz="2200" b="1" dirty="0">
                <a:solidFill>
                  <a:srgbClr val="820041"/>
                </a:solidFill>
                <a:latin typeface="Cambria" panose="02040503050406030204" pitchFamily="18" charset="0"/>
                <a:cs typeface="Arial" pitchFamily="34" charset="0"/>
              </a:rPr>
              <a:t>–</a:t>
            </a:r>
            <a:r>
              <a:rPr lang="uk-UA" altLang="uk-UA" sz="22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uk-UA" sz="2200" b="1" dirty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учні</a:t>
            </a:r>
            <a:r>
              <a:rPr lang="uk-UA" sz="22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sz="2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професійно-технічних навчальних закладів (ПТНЗ), студенти вищих навчальних закладів (ВНЗ) </a:t>
            </a:r>
            <a:r>
              <a:rPr lang="uk-UA" sz="22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І-ІІ р. а., </a:t>
            </a:r>
            <a:r>
              <a:rPr lang="uk-UA" sz="2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sz="2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22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які </a:t>
            </a:r>
            <a:r>
              <a:rPr lang="uk-UA" sz="22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2018 році здобудуть повну загальну середню освіту </a:t>
            </a:r>
            <a:endParaRPr lang="uk-UA" sz="2200" b="1" dirty="0" smtClean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uk-UA" altLang="uk-UA" sz="2200" b="1" dirty="0" smtClean="0">
                <a:solidFill>
                  <a:srgbClr val="820041"/>
                </a:solidFill>
                <a:latin typeface="Cambria" panose="02040503050406030204" pitchFamily="18" charset="0"/>
                <a:cs typeface="Arial" pitchFamily="34" charset="0"/>
              </a:rPr>
              <a:t>– </a:t>
            </a:r>
            <a:r>
              <a:rPr lang="uk-UA" altLang="uk-UA" sz="2200" b="1" dirty="0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випускники минулих років </a:t>
            </a:r>
            <a:r>
              <a:rPr lang="uk-UA" altLang="uk-UA" sz="2200" b="1" dirty="0" smtClean="0">
                <a:solidFill>
                  <a:srgbClr val="820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(особи, які вже мають повну загальну середню освіту та планують вступати до ВНЗ)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" y="44624"/>
            <a:ext cx="1913146" cy="5760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77477"/>
            <a:ext cx="66247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500" b="1" dirty="0" smtClean="0">
                <a:ln/>
                <a:solidFill>
                  <a:srgbClr val="C40000"/>
                </a:solidFill>
                <a:latin typeface="Cambria" panose="02040503050406030204" pitchFamily="18" charset="0"/>
                <a:cs typeface="Arial" charset="0"/>
              </a:rPr>
              <a:t>Учасники </a:t>
            </a:r>
            <a:r>
              <a:rPr lang="uk-UA" sz="3500" b="1" dirty="0">
                <a:ln/>
                <a:solidFill>
                  <a:srgbClr val="C40000"/>
                </a:solidFill>
                <a:latin typeface="Cambria" panose="02040503050406030204" pitchFamily="18" charset="0"/>
                <a:cs typeface="Arial" charset="0"/>
              </a:rPr>
              <a:t>ЗНО </a:t>
            </a:r>
            <a:r>
              <a:rPr lang="uk-UA" sz="3500" b="1" dirty="0" smtClean="0">
                <a:ln/>
                <a:solidFill>
                  <a:srgbClr val="C40000"/>
                </a:solidFill>
                <a:latin typeface="Cambria" panose="02040503050406030204" pitchFamily="18" charset="0"/>
                <a:cs typeface="Arial" charset="0"/>
              </a:rPr>
              <a:t>2018:</a:t>
            </a:r>
            <a:endParaRPr lang="uk-UA" sz="3500" b="1" dirty="0">
              <a:ln/>
              <a:solidFill>
                <a:srgbClr val="C40000"/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4091161" cy="27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-6923" r="17209" b="32918"/>
          <a:stretch/>
        </p:blipFill>
        <p:spPr>
          <a:xfrm rot="19058585">
            <a:off x="5858751" y="4522498"/>
            <a:ext cx="577860" cy="83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7" y="-27384"/>
            <a:ext cx="9203509" cy="70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620688"/>
            <a:ext cx="5472608" cy="432426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Терміни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роведення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та</a:t>
            </a: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uk-UA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предмети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ЗНО-201</a:t>
            </a: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  <a:endParaRPr lang="uk-UA" sz="5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1556792"/>
            <a:ext cx="561662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uk-UA" sz="2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Українська мова і </a:t>
            </a:r>
            <a:r>
              <a:rPr lang="uk-UA" sz="2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література. </a:t>
            </a:r>
            <a:endParaRPr lang="uk-UA" sz="2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Історія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України. 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Математика. 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Біологія.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Географія.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Фізика. 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7.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Хімія.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8. Англійська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мова.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9. Іспанська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мова.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10. Німецька 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мова.</a:t>
            </a:r>
            <a:endParaRPr lang="uk-UA" sz="2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uk-UA" sz="2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uk-UA" sz="2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Французька мова.</a:t>
            </a:r>
            <a:r>
              <a:rPr lang="uk-UA" sz="2600" b="1" dirty="0">
                <a:solidFill>
                  <a:srgbClr val="28321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443807"/>
            <a:ext cx="7632848" cy="954107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30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Перелік предметів ЗНО-201</a:t>
            </a:r>
            <a:r>
              <a:rPr lang="en-US" sz="3600" b="1" dirty="0" smtClean="0">
                <a:solidFill>
                  <a:srgbClr val="30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lang="uk-UA" sz="3600" b="1" dirty="0" smtClean="0">
                <a:solidFill>
                  <a:srgbClr val="30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затверджено </a:t>
            </a:r>
            <a:r>
              <a:rPr lang="uk-UA" sz="2000" b="1" i="1" dirty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аказом МОН України </a:t>
            </a:r>
            <a:r>
              <a:rPr lang="uk-UA" sz="2000" b="1" i="1" dirty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від </a:t>
            </a:r>
            <a:r>
              <a:rPr lang="en-US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31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.07.201</a:t>
            </a:r>
            <a:r>
              <a:rPr lang="en-US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№ </a:t>
            </a:r>
            <a:r>
              <a:rPr lang="en-US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1103</a:t>
            </a:r>
            <a:r>
              <a:rPr lang="uk-UA" sz="2000" b="1" i="1" dirty="0" smtClean="0">
                <a:solidFill>
                  <a:srgbClr val="0A0C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uk-UA" sz="2000" b="1" dirty="0" smtClean="0">
              <a:solidFill>
                <a:srgbClr val="0A0C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19716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42592" y="-4969"/>
            <a:ext cx="6624736" cy="1323439"/>
          </a:xfrm>
          <a:prstGeom prst="rect">
            <a:avLst/>
          </a:prstGeom>
          <a:solidFill>
            <a:srgbClr val="DDF4A2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rgbClr val="660033"/>
                </a:solidFill>
                <a:latin typeface="Cambria" pitchFamily="18" charset="0"/>
              </a:rPr>
              <a:t>Календар </a:t>
            </a:r>
            <a:r>
              <a:rPr lang="uk-UA" sz="4400" b="1" dirty="0" smtClean="0">
                <a:ln/>
                <a:solidFill>
                  <a:srgbClr val="660033"/>
                </a:solidFill>
                <a:latin typeface="Cambria" pitchFamily="18" charset="0"/>
              </a:rPr>
              <a:t>ЗНО 201</a:t>
            </a:r>
            <a:r>
              <a:rPr lang="en-US" sz="4400" b="1" dirty="0">
                <a:ln/>
                <a:solidFill>
                  <a:srgbClr val="660033"/>
                </a:solidFill>
                <a:latin typeface="Cambria" pitchFamily="18" charset="0"/>
              </a:rPr>
              <a:t>8</a:t>
            </a:r>
            <a:endParaRPr lang="uk-UA" sz="4400" b="1" dirty="0">
              <a:ln/>
              <a:solidFill>
                <a:srgbClr val="660033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/>
                <a:solidFill>
                  <a:srgbClr val="660033"/>
                </a:solidFill>
                <a:latin typeface="Cambria" pitchFamily="18" charset="0"/>
              </a:rPr>
              <a:t>(</a:t>
            </a:r>
            <a:r>
              <a:rPr lang="uk-UA" sz="3600" b="1" dirty="0">
                <a:ln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основна сесія</a:t>
            </a:r>
            <a:r>
              <a:rPr lang="uk-UA" sz="3600" b="1" dirty="0">
                <a:ln/>
                <a:solidFill>
                  <a:srgbClr val="660033"/>
                </a:solidFill>
                <a:latin typeface="Cambria" pitchFamily="18" charset="0"/>
              </a:rPr>
              <a:t>)</a:t>
            </a:r>
            <a:endParaRPr lang="uk-UA" sz="3600" b="1" dirty="0" smtClean="0">
              <a:solidFill>
                <a:srgbClr val="660033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2814"/>
            <a:ext cx="7321898" cy="438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27214"/>
              </p:ext>
            </p:extLst>
          </p:nvPr>
        </p:nvGraphicFramePr>
        <p:xfrm>
          <a:off x="539553" y="1412780"/>
          <a:ext cx="8280920" cy="51854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574084"/>
                <a:gridCol w="4706836"/>
              </a:tblGrid>
              <a:tr h="579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Дата проведення</a:t>
                      </a:r>
                      <a:endParaRPr lang="uk-UA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Предмет ЗНО</a:t>
                      </a:r>
                      <a:endParaRPr lang="uk-UA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600" b="1" i="1" kern="120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600" b="1" i="1" kern="1200" dirty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травня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математика</a:t>
                      </a:r>
                      <a:endParaRPr kumimoji="0" lang="uk-UA" sz="2600" b="1" i="1" kern="1200" dirty="0">
                        <a:ln/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2600" b="1" kern="1200" dirty="0" smtClean="0">
                          <a:ln/>
                          <a:solidFill>
                            <a:srgbClr val="F7273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600" b="1" kern="1200" dirty="0" smtClean="0">
                          <a:ln/>
                          <a:solidFill>
                            <a:srgbClr val="F7273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uk-UA" sz="2600" b="1" kern="1200" dirty="0" smtClean="0">
                          <a:ln/>
                          <a:solidFill>
                            <a:srgbClr val="F7273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600" b="1" kern="1200" dirty="0">
                          <a:ln/>
                          <a:solidFill>
                            <a:srgbClr val="F7273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травня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uk-UA" sz="2600" b="1" kern="1200" dirty="0" smtClean="0">
                          <a:ln/>
                          <a:solidFill>
                            <a:srgbClr val="FF1F1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українська мова і література</a:t>
                      </a:r>
                      <a:endParaRPr lang="uk-UA" sz="2600" b="1" kern="1200" dirty="0">
                        <a:ln/>
                        <a:solidFill>
                          <a:srgbClr val="FF1F1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1039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6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600" b="1" i="1" kern="1200" dirty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травня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іспанська,   німецька</a:t>
                      </a: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 французька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r>
                        <a:rPr kumimoji="0" lang="uk-UA" sz="2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червня</a:t>
                      </a:r>
                      <a:endParaRPr kumimoji="0" lang="uk-UA" sz="2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kern="12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 англійська мова</a:t>
                      </a:r>
                      <a:endParaRPr kumimoji="0" lang="uk-UA" sz="26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04 червня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біологія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noProof="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06 червня</a:t>
                      </a:r>
                      <a:endParaRPr kumimoji="0" lang="uk-UA" sz="2600" b="1" i="1" kern="1200" noProof="0" dirty="0">
                        <a:ln/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uk-UA" sz="2600" b="1" i="1" kern="1200" noProof="0" dirty="0" smtClean="0">
                          <a:ln/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 історія України</a:t>
                      </a:r>
                      <a:endParaRPr kumimoji="0" lang="uk-UA" sz="2600" b="1" i="1" kern="1200" noProof="0" dirty="0">
                        <a:ln/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08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600" b="1" i="1" kern="1200" dirty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червня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uk-UA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географія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uk-UA" sz="2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sz="2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червня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sz="2600" b="1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a:t>фізика</a:t>
                      </a:r>
                      <a:endParaRPr kumimoji="0" lang="uk-UA" sz="2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  <a:tr h="34664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uk-UA" sz="2600" b="1" i="1" kern="1200" dirty="0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600" b="1" i="1" kern="1200" dirty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червня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sz="2600" b="1" i="1" kern="1200" dirty="0" err="1" smtClean="0">
                          <a:ln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+mn-cs"/>
                        </a:rPr>
                        <a:t>хімія</a:t>
                      </a:r>
                      <a:endParaRPr kumimoji="0" lang="uk-UA" sz="2600" b="1" i="1" kern="1200" dirty="0">
                        <a:ln/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91314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4369</TotalTime>
  <Words>1325</Words>
  <Application>Microsoft Office PowerPoint</Application>
  <PresentationFormat>Экран (4:3)</PresentationFormat>
  <Paragraphs>316</Paragraphs>
  <Slides>51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Терміни реєстрації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Розміщення результатів</vt:lpstr>
      <vt:lpstr>Презентация PowerPoint</vt:lpstr>
      <vt:lpstr> Приклад  сертифіката  ЗНО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ПРОБНЕ  зовнішнє незалежне оцінювання дає можливість: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</dc:creator>
  <cp:lastModifiedBy>Ольга В. Останкина</cp:lastModifiedBy>
  <cp:revision>742</cp:revision>
  <cp:lastPrinted>2017-11-15T14:40:19Z</cp:lastPrinted>
  <dcterms:created xsi:type="dcterms:W3CDTF">2016-10-21T09:29:19Z</dcterms:created>
  <dcterms:modified xsi:type="dcterms:W3CDTF">2017-11-30T08:18:04Z</dcterms:modified>
</cp:coreProperties>
</file>